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9"/>
    <p:restoredTop sz="91554"/>
  </p:normalViewPr>
  <p:slideViewPr>
    <p:cSldViewPr>
      <p:cViewPr varScale="1">
        <p:scale>
          <a:sx n="100" d="100"/>
          <a:sy n="100" d="100"/>
        </p:scale>
        <p:origin x="3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OLA Expenses 2020-21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2E-4441-BFD2-25C890575236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2E-4441-BFD2-25C890575236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2E-4441-BFD2-25C890575236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2E-4441-BFD2-25C890575236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2E-4441-BFD2-25C89057523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C2081FA-3B30-E14E-A92A-636CF31BBC79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2E-4441-BFD2-25C8905752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D58C00-3DEA-C642-B068-D4ED443F63F8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92E-4441-BFD2-25C8905752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4912A8D-35DD-184B-B85B-0AD60A94097A}" type="PERCENTAGE">
                      <a:rPr lang="en-US" sz="120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92E-4441-BFD2-25C8905752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FD6E46C-D3B7-274C-BDE6-49F8570DB6B0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2E-4441-BFD2-25C89057523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012EC04-B880-0A42-B8B6-16923BE52B24}" type="PERCENTAGE">
                      <a:rPr lang="en-US" sz="120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92E-4441-BFD2-25C890575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Sheet1!$B$5:$B$9</c:f>
              <c:strCache>
                <c:ptCount val="5"/>
                <c:pt idx="0">
                  <c:v>Membership Mailings (64%)</c:v>
                </c:pt>
                <c:pt idx="1">
                  <c:v>Dues, Meetings, Insurance (4.7%)</c:v>
                </c:pt>
                <c:pt idx="2">
                  <c:v>Postage (7%)</c:v>
                </c:pt>
                <c:pt idx="3">
                  <c:v>Promotional Items (7%)</c:v>
                </c:pt>
                <c:pt idx="4">
                  <c:v>Bulletin Design and Printing (17%)</c:v>
                </c:pt>
              </c:strCache>
            </c:strRef>
          </c:cat>
          <c:val>
            <c:numRef>
              <c:f>Sheet1!$C$5:$C$9</c:f>
              <c:numCache>
                <c:formatCode>General</c:formatCode>
                <c:ptCount val="5"/>
                <c:pt idx="0">
                  <c:v>16567</c:v>
                </c:pt>
                <c:pt idx="1">
                  <c:v>1227</c:v>
                </c:pt>
                <c:pt idx="2">
                  <c:v>1793</c:v>
                </c:pt>
                <c:pt idx="3">
                  <c:v>1734</c:v>
                </c:pt>
                <c:pt idx="4">
                  <c:v>4441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2E-4441-BFD2-25C8905752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220397450318705"/>
          <c:y val="0.2471556697124089"/>
          <c:w val="0.42433282203360945"/>
          <c:h val="0.52183811248192913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21887D-13CC-614E-9843-F9898091C0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7F7A0-695F-2049-B6AE-1131F8157A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48233D-0900-094D-9B27-527ECEBA92A9}" type="datetimeFigureOut">
              <a:rPr lang="en-US"/>
              <a:pPr>
                <a:defRPr/>
              </a:pPr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D2995-C983-9C46-B6E1-1A9082B415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8D494-8489-E340-9C7E-09D01723C0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32D962-763F-D740-BB82-B40F9F3B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A1619C-AABC-7D4B-B3D7-42F8CA202C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47DFB-5879-DD44-A641-F62D4A95F2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F8D66A-55AD-CE47-AA3D-6306E3F44B91}" type="datetimeFigureOut">
              <a:rPr lang="en-US"/>
              <a:pPr>
                <a:defRPr/>
              </a:pPr>
              <a:t>4/28/21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9875178-42C1-4A42-A531-253B353AB5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C8C474-95E6-3B44-AF46-96824AA40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96CE1-52E6-DF43-8E6F-70B7D7614E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0B9B7-9E62-E542-98C0-8130A8AFFD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B00A81-7D7C-614D-9AA1-56CE4FF13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9660C-1121-1445-ABFB-F0F37B59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E3C3-D2CC-6045-BE04-CE7105852DF2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CC50C-7F99-4143-9EE6-BB539366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9C03E-BDDC-994C-AF01-CE37A51E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20BA-9B85-9D46-B19D-4F0D37428F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6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E66F-2D1A-D44B-914A-97D3B4F4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8FC8-D253-644F-9BD6-50873CE88C62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5E78F-99FB-F54F-B75B-7559E190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7B10F-8E09-4B4F-82FC-C26CB298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1F9F-12C5-7547-87F9-680F7C85F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90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E4381-D833-184E-92BF-C2FBBAF9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3F74-1537-7F4E-94AA-D5DA49D4029F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51B4F-14E1-014A-93EA-BABCF76A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B064F-0E59-3E40-9096-C2C84ECA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9CBA-40AA-5E4A-B4DB-AABAFA7045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9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FD837-2A60-474B-BFCA-737AA8D0C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F142-57D5-654C-9B54-87B1EFD1B30E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3E02-3CAE-4D48-9A53-57E17F27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DFB33-A5F1-3F45-A5E3-C8D54E2C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7424-3770-0446-BB97-55C0CACA4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05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D2DD-0899-C449-8E59-62ED2F5A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534B-8C5B-604B-9604-487AE7612BC6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0745F-56B8-DD43-82ED-AE298312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CE19D-26EC-3240-A379-3F3E1C69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344D-F5E5-F744-9712-EF0D5C04D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46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678039-C8F2-A942-BB2F-3BC61528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97AE2-0481-5F4A-8D33-926AE49606E7}" type="datetime1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7BEC85-7C91-914F-BA0E-18F4310D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2044D9-30DA-D046-AD71-E6703F32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380F-4E5F-C34D-8A97-D5F6DE075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05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950EDC-5903-A34A-B678-2125B9783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2B9-73DC-404D-A4AB-E9642DB738C5}" type="datetime1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49C0D18-71A3-AA4F-AA64-6EE1A07C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171CB8-1495-E945-9B46-F2F874E3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96212-C0D9-D348-96DE-919A792C1D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50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B835EA-20CA-BD49-964F-992FF64A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E5AE-E086-B949-BB43-2035765C9C12}" type="datetime1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217A06-2EB9-5D4B-B1F8-9245DD6C9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AB52358-198F-2841-8F86-8B9F8F8E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D5D2-039A-9C40-9449-69F836D2F6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73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0D9087-0049-3247-8D06-7CB3D1EE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4DE6-BC34-7F4C-B5CD-BA4089933A6C}" type="datetime1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CEC4D4-8693-2A4A-97EB-927D710F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EF394A-76AC-2646-B979-0C748383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094E-DE51-FB45-AB74-09232D2FE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0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1BD5F8-96CA-114A-B928-0314C558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8C5E8-BF7D-5D41-A523-35186EFFA073}" type="datetime1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5363A9-5F99-FE44-9DE2-2F7169CC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716C65-BD78-0B4E-AAB0-EC8822C8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FDD6-317E-2641-AE74-14C59A5C8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56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DC9143-028D-8747-BC76-88A9D92C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EC24E-8C09-E047-A1DE-E171174B5BA9}" type="datetime1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9CB5C6-4019-3C4E-ACD4-608C8548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EECFF3-E998-4A42-B548-9E0412A1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5653-CD48-524C-87D0-E4AF87E45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34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D4915BE-BF55-374A-84F4-E1817A3A68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107C8DE-B0FD-F249-B474-044391443C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E6FF6-2606-1A4B-A9CB-408776529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7A6195-42FF-7B4D-9500-268E23685085}" type="datetime1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AD934-9C3B-A14D-873F-2A0FEE471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2BF11-4DDC-A14F-8589-D455DAF06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C6C4C56-290B-FE44-8514-387EB5C55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1939DF1-144A-BD4A-930A-031B7C519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448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chemeClr val="tx2"/>
                </a:solidFill>
              </a:rPr>
              <a:t>OLA </a:t>
            </a:r>
            <a:r>
              <a:rPr lang="en-US" altLang="en-US" sz="3600" b="1" i="1" u="sng" dirty="0">
                <a:solidFill>
                  <a:schemeClr val="tx2"/>
                </a:solidFill>
              </a:rPr>
              <a:t>Virtual</a:t>
            </a:r>
            <a:r>
              <a:rPr lang="en-US" altLang="en-US" sz="3600" b="1" u="sng" dirty="0">
                <a:solidFill>
                  <a:schemeClr val="tx2"/>
                </a:solidFill>
              </a:rPr>
              <a:t> Annual Meeting</a:t>
            </a:r>
            <a:br>
              <a:rPr lang="en-US" altLang="en-US" sz="3600" dirty="0">
                <a:solidFill>
                  <a:schemeClr val="tx2"/>
                </a:solidFill>
              </a:rPr>
            </a:br>
            <a:br>
              <a:rPr lang="en-US" altLang="en-US" sz="3600" dirty="0">
                <a:solidFill>
                  <a:schemeClr val="tx2"/>
                </a:solidFill>
              </a:rPr>
            </a:br>
            <a:r>
              <a:rPr lang="en-US" altLang="en-US" sz="3600" dirty="0">
                <a:solidFill>
                  <a:schemeClr val="tx2"/>
                </a:solidFill>
              </a:rPr>
              <a:t>Wednesday, April 28</a:t>
            </a:r>
            <a:br>
              <a:rPr lang="en-US" altLang="en-US" sz="3600" dirty="0">
                <a:solidFill>
                  <a:schemeClr val="tx2"/>
                </a:solidFill>
              </a:rPr>
            </a:br>
            <a:r>
              <a:rPr lang="en-US" altLang="en-US" sz="3600" dirty="0">
                <a:solidFill>
                  <a:schemeClr val="tx2"/>
                </a:solidFill>
              </a:rPr>
              <a:t>7 p.m.</a:t>
            </a:r>
            <a:br>
              <a:rPr lang="en-US" altLang="en-US" sz="3600" dirty="0">
                <a:solidFill>
                  <a:schemeClr val="tx2"/>
                </a:solidFill>
              </a:rPr>
            </a:br>
            <a:endParaRPr lang="en-US" altLang="en-US" sz="3600" i="1" dirty="0">
              <a:solidFill>
                <a:schemeClr val="tx2"/>
              </a:solidFill>
            </a:endParaRP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CCB8C361-2854-7C45-AF82-11FE364BE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en-US" sz="2400" i="1" dirty="0">
                <a:solidFill>
                  <a:schemeClr val="tx1"/>
                </a:solidFill>
              </a:rPr>
              <a:t>The meeting will start soon.</a:t>
            </a:r>
          </a:p>
          <a:p>
            <a:pPr eaLnBrk="1" hangingPunct="1"/>
            <a:r>
              <a:rPr lang="en-US" altLang="en-US" sz="2400" i="1" dirty="0">
                <a:solidFill>
                  <a:schemeClr val="tx1"/>
                </a:solidFill>
              </a:rPr>
              <a:t>Thanks for your patience!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BCEA89D3-0681-9040-A1C5-9EBBBA488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0250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5364" name="Picture 4" descr="OLA Logo">
            <a:extLst>
              <a:ext uri="{FF2B5EF4-FFF2-40B4-BE49-F238E27FC236}">
                <a16:creationId xmlns:a16="http://schemas.microsoft.com/office/drawing/2014/main" id="{814C89FD-962A-9F47-A964-14517DB39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504825"/>
            <a:ext cx="27622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506712CD-200F-EE4E-8967-891A959F4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791" y="1274803"/>
            <a:ext cx="218842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100" dirty="0"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i="1" dirty="0">
                <a:cs typeface="Times New Roman" panose="02020603050405020304" pitchFamily="18" charset="0"/>
              </a:rPr>
              <a:t>It’s Your Lake—Help Us Preserve It!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>
            <a:extLst>
              <a:ext uri="{FF2B5EF4-FFF2-40B4-BE49-F238E27FC236}">
                <a16:creationId xmlns:a16="http://schemas.microsoft.com/office/drawing/2014/main" id="{BCEA89D3-0681-9040-A1C5-9EBBBA488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0250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7EAE65-2711-FD43-98F0-CDC0113C3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429" y="0"/>
            <a:ext cx="5435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1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1304-3463-C743-9D9D-2B4F8CC8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  <a:br>
              <a:rPr lang="en-US" dirty="0"/>
            </a:br>
            <a:r>
              <a:rPr lang="en-US" sz="2400" i="1" dirty="0"/>
              <a:t>April 1, 2020-March 31,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6EF8-08EE-E740-B9C4-E86E635C9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/>
              <a:t>Revenue: $36,585</a:t>
            </a:r>
          </a:p>
          <a:p>
            <a:pPr lvl="1"/>
            <a:r>
              <a:rPr lang="en-US" sz="2000" dirty="0"/>
              <a:t>Another good membership year</a:t>
            </a:r>
          </a:p>
          <a:p>
            <a:pPr lvl="1"/>
            <a:r>
              <a:rPr lang="en-US" sz="2000" dirty="0"/>
              <a:t>⬆️ donations</a:t>
            </a:r>
          </a:p>
          <a:p>
            <a:r>
              <a:rPr lang="en-US" sz="2400" dirty="0"/>
              <a:t>Expenses: $25,762</a:t>
            </a:r>
          </a:p>
          <a:p>
            <a:pPr lvl="1"/>
            <a:r>
              <a:rPr lang="en-US" sz="2000" dirty="0"/>
              <a:t>⬆️ membership mailings</a:t>
            </a:r>
          </a:p>
          <a:p>
            <a:pPr lvl="1"/>
            <a:r>
              <a:rPr lang="en-US" sz="2000" dirty="0"/>
              <a:t>⬇️ meeting and sports show expenses (canceled because of </a:t>
            </a:r>
            <a:r>
              <a:rPr lang="en-US" sz="2000" dirty="0" err="1"/>
              <a:t>Covid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dirty="0"/>
              <a:t>	</a:t>
            </a:r>
          </a:p>
          <a:p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15E7C-4F37-D249-9099-85FD3EE2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7424-3770-0446-BB97-55C0CACA4D4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9E7A5F-9FD2-1E49-B62D-E4F117DE3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25124"/>
              </p:ext>
            </p:extLst>
          </p:nvPr>
        </p:nvGraphicFramePr>
        <p:xfrm>
          <a:off x="1404937" y="4093369"/>
          <a:ext cx="6334125" cy="2262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79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9A33-634D-C14D-9C48-344A0C37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70051"/>
            <a:ext cx="8229600" cy="1143000"/>
          </a:xfrm>
        </p:spPr>
        <p:txBody>
          <a:bodyPr/>
          <a:lstStyle/>
          <a:p>
            <a:r>
              <a:rPr lang="en-US" sz="3600" dirty="0"/>
              <a:t>Thank you to our sponsors and</a:t>
            </a:r>
            <a:br>
              <a:rPr lang="en-US" sz="3600" dirty="0"/>
            </a:br>
            <a:r>
              <a:rPr lang="en-US" sz="3600" dirty="0"/>
              <a:t>supporting businesses!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AF83B-F222-CF42-937D-9B22C8D9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37424-3770-0446-BB97-55C0CACA4D4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5" name="Picture 4" descr="OLA Logo">
            <a:extLst>
              <a:ext uri="{FF2B5EF4-FFF2-40B4-BE49-F238E27FC236}">
                <a16:creationId xmlns:a16="http://schemas.microsoft.com/office/drawing/2014/main" id="{C5087032-A231-FA4D-82C8-42313298F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73051"/>
            <a:ext cx="27622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C5DF9B-BC3D-F746-BCBE-D48C54704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38450"/>
            <a:ext cx="2133600" cy="210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F7CA02-0F09-AC48-A450-BF4D59E322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6925" y="3000376"/>
            <a:ext cx="2517897" cy="828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8FC03A-3EA7-934F-9F7A-15DBFD7FCA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549" y="4016376"/>
            <a:ext cx="4355302" cy="9144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0DEF53-4C8F-0641-A819-1D98AAA2FA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174" y="5562601"/>
            <a:ext cx="3937895" cy="7556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DBFAA-3CF9-D142-9E79-35291C9836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922" y="5216527"/>
            <a:ext cx="2755900" cy="1155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B4791C-6C35-AD40-BD5E-AAA6C1BB84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9800" y="3899582"/>
            <a:ext cx="895749" cy="114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C063B15-C8E3-9449-A09B-67663AD2DE7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8650" y="2921000"/>
            <a:ext cx="2165350" cy="78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7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9506</TotalTime>
  <Words>98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OLA Virtual Annual Meeting  Wednesday, April 28 7 p.m. </vt:lpstr>
      <vt:lpstr>PowerPoint Presentation</vt:lpstr>
      <vt:lpstr>Treasurer’s Report April 1, 2020-March 31, 2021</vt:lpstr>
      <vt:lpstr>Thank you to our sponsors and supporting businesses!</vt:lpstr>
    </vt:vector>
  </TitlesOfParts>
  <Company>MVCC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Congress Today: Restore Cormorant Management! (and this time, make sure it sticks!)</dc:title>
  <dc:creator>Matthew R. Snyder</dc:creator>
  <cp:lastModifiedBy>wantry snyder</cp:lastModifiedBy>
  <cp:revision>91</cp:revision>
  <dcterms:created xsi:type="dcterms:W3CDTF">2010-04-21T20:18:09Z</dcterms:created>
  <dcterms:modified xsi:type="dcterms:W3CDTF">2021-04-28T22:41:33Z</dcterms:modified>
</cp:coreProperties>
</file>