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90" r:id="rId5"/>
    <p:sldId id="264" r:id="rId6"/>
    <p:sldId id="265" r:id="rId7"/>
    <p:sldId id="266" r:id="rId8"/>
    <p:sldId id="260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Eggs per Female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A-4D47-97DC-EADF48889F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A-4D47-97DC-EADF48889F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66460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A-4D47-97DC-EADF48889F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49344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6A-4D47-97DC-EADF48889F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6A-4D47-97DC-EADF48889FF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6A-4D47-97DC-EADF48889FF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58885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6A-4D47-97DC-EADF48889FF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71713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6A-4D47-97DC-EADF48889FF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accent3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6A-4D47-97DC-EADF48889FF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accent4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55234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6A-4D47-97DC-EADF48889FFF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accent5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52254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6A-4D47-97DC-EADF48889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9603160"/>
        <c:axId val="199603552"/>
        <c:axId val="0"/>
      </c:bar3DChart>
      <c:catAx>
        <c:axId val="19960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03552"/>
        <c:crosses val="autoZero"/>
        <c:auto val="1"/>
        <c:lblAlgn val="ctr"/>
        <c:lblOffset val="100"/>
        <c:noMultiLvlLbl val="0"/>
      </c:catAx>
      <c:valAx>
        <c:axId val="19960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0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201-A138-4B38-B562-8D22C7C1B704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EA9DB-9A20-472E-A98E-659729084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EA9DB-9A20-472E-A98E-6597290849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6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EA9DB-9A20-472E-A98E-659729084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8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EA9DB-9A20-472E-A98E-659729084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9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EA9DB-9A20-472E-A98E-6597290849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17C6-0891-48A1-B4BA-28713C381F4C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3B10-1858-4B96-AC7D-DE8DB9B09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152400"/>
            <a:ext cx="10134600" cy="11430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      New York State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895600"/>
            <a:ext cx="8839200" cy="3962400"/>
          </a:xfrm>
        </p:spPr>
        <p:txBody>
          <a:bodyPr>
            <a:normAutofit/>
          </a:bodyPr>
          <a:lstStyle/>
          <a:p>
            <a:pPr algn="l">
              <a:buFont typeface="Arial" charset="0"/>
              <a:buChar char="•"/>
            </a:pPr>
            <a:endParaRPr lang="en-US" sz="2000" dirty="0"/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Located on north shore of Oneida Lake in </a:t>
            </a:r>
            <a:r>
              <a:rPr lang="en-US" sz="2000" dirty="0"/>
              <a:t>Village</a:t>
            </a:r>
            <a:r>
              <a:rPr lang="en-US" sz="2000" dirty="0">
                <a:solidFill>
                  <a:schemeClr val="tx1"/>
                </a:solidFill>
              </a:rPr>
              <a:t> of Constantia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Primary function is raising walleye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Secondary production includes Lake Sturgeon, Round Whitefish, Cisco, Tiger Musky and Pure Musky.</a:t>
            </a:r>
          </a:p>
          <a:p>
            <a:pPr algn="l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Fish are stocked across NYS into public waters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Hatchery was built in 1992, approx 18k sq ft, including an office, visitor center, rearing room, research room and misc. rooms for mechanical equipment.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W</a:t>
            </a:r>
            <a:r>
              <a:rPr lang="en-US" sz="2000" dirty="0">
                <a:solidFill>
                  <a:schemeClr val="tx1"/>
                </a:solidFill>
              </a:rPr>
              <a:t>ater source is Scriba Creek, gravity fed to hatchery.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Open daily April 1-Sept 1 8am-3:30pm and tours are available. </a:t>
            </a:r>
            <a:r>
              <a:rPr lang="en-US" sz="2000" dirty="0" err="1">
                <a:solidFill>
                  <a:srgbClr val="FF0000"/>
                </a:solidFill>
              </a:rPr>
              <a:t>Covid</a:t>
            </a:r>
            <a:r>
              <a:rPr lang="en-US" sz="2000" dirty="0">
                <a:solidFill>
                  <a:srgbClr val="FF0000"/>
                </a:solidFill>
              </a:rPr>
              <a:t> Closure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9143999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to South </a:t>
            </a:r>
            <a:r>
              <a:rPr lang="en-US" dirty="0" err="1"/>
              <a:t>Otselic</a:t>
            </a:r>
            <a:r>
              <a:rPr lang="en-US" dirty="0"/>
              <a:t> Hatchery taking Rome Brood Stock, Tiger Muskies will be coming to Oneida Hatchery.  This year will be a test run with a couple tanks and if all goes well, we will take on the full production next year.</a:t>
            </a:r>
          </a:p>
          <a:p>
            <a:endParaRPr lang="en-US" dirty="0"/>
          </a:p>
          <a:p>
            <a:r>
              <a:rPr lang="en-US" dirty="0"/>
              <a:t>SUNY ESF has requested that DEC help raise pure strain muskellunge.  We will raise 30,000 up to 3” and then transfer them to South </a:t>
            </a:r>
            <a:r>
              <a:rPr lang="en-US" dirty="0" err="1"/>
              <a:t>Otselic</a:t>
            </a:r>
            <a:r>
              <a:rPr lang="en-US" dirty="0"/>
              <a:t> Ponds.</a:t>
            </a:r>
          </a:p>
        </p:txBody>
      </p:sp>
    </p:spTree>
    <p:extLst>
      <p:ext uri="{BB962C8B-B14F-4D97-AF65-F5344CB8AC3E}">
        <p14:creationId xmlns:p14="http://schemas.microsoft.com/office/powerpoint/2010/main" val="359240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Species Reared at Oneida Hatchery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/>
              <a:t>Walleye – 207M fry - 165,000 50 day Fingerlings</a:t>
            </a:r>
          </a:p>
          <a:p>
            <a:r>
              <a:rPr lang="en-US" dirty="0"/>
              <a:t>Lake Sturgeon – 4,000  7”+ fingerlings</a:t>
            </a:r>
          </a:p>
          <a:p>
            <a:r>
              <a:rPr lang="en-US" dirty="0"/>
              <a:t>Cisco - 15,000  3” raised in </a:t>
            </a:r>
            <a:r>
              <a:rPr lang="en-US" dirty="0" err="1"/>
              <a:t>Recirc</a:t>
            </a:r>
            <a:endParaRPr lang="en-US" dirty="0"/>
          </a:p>
          <a:p>
            <a:r>
              <a:rPr lang="en-US" dirty="0"/>
              <a:t>Round Whitefish - 15,000  1” raised in </a:t>
            </a:r>
            <a:r>
              <a:rPr lang="en-US" dirty="0" err="1"/>
              <a:t>Recirc</a:t>
            </a:r>
            <a:endParaRPr lang="en-US" dirty="0"/>
          </a:p>
          <a:p>
            <a:r>
              <a:rPr lang="en-US" dirty="0"/>
              <a:t>Muskellunge – 30,000  3”</a:t>
            </a:r>
          </a:p>
          <a:p>
            <a:r>
              <a:rPr lang="en-US" dirty="0"/>
              <a:t>Tiger Musky – 20,000  7”- 9”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3840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/>
              <a:t>                                    </a:t>
            </a:r>
            <a:r>
              <a:rPr lang="en-US" sz="2000" u="sng" dirty="0"/>
              <a:t>2019</a:t>
            </a:r>
            <a:r>
              <a:rPr lang="en-US" sz="2000" dirty="0"/>
              <a:t>                         </a:t>
            </a:r>
            <a:r>
              <a:rPr lang="en-US" sz="2000" u="sng" dirty="0"/>
              <a:t>2020 </a:t>
            </a:r>
            <a:r>
              <a:rPr lang="en-US" sz="2000" dirty="0"/>
              <a:t>                       </a:t>
            </a:r>
            <a:r>
              <a:rPr lang="en-US" sz="2000" u="sng" dirty="0"/>
              <a:t>2021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Walleye Collected -   16,620                      3,845                       12,424</a:t>
            </a:r>
            <a:br>
              <a:rPr lang="en-US" sz="2000" dirty="0"/>
            </a:br>
            <a:r>
              <a:rPr lang="en-US" sz="2000" dirty="0"/>
              <a:t>      Females  Used -     5,816                      1,605                         5,190</a:t>
            </a:r>
            <a:br>
              <a:rPr lang="en-US" sz="2000" dirty="0"/>
            </a:br>
            <a:r>
              <a:rPr lang="en-US" sz="2000" dirty="0"/>
              <a:t>         Eggs Collected -     324M                      88.65M                    271.2M</a:t>
            </a:r>
            <a:br>
              <a:rPr lang="en-US" sz="2000" dirty="0"/>
            </a:br>
            <a:r>
              <a:rPr lang="en-US" sz="2000" dirty="0"/>
              <a:t>           Nets Set  -        9                                4                               7</a:t>
            </a:r>
            <a:br>
              <a:rPr lang="en-US" sz="20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24075"/>
            <a:ext cx="8001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·Adults are hand stripped into a mixing bowl using 2 males to 1 female preferably, but due to lack of males this year, we used a 1:1 ratio after the first day.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12.55lb   28”  Female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63" y="1600200"/>
            <a:ext cx="5549073" cy="4525963"/>
          </a:xfrm>
        </p:spPr>
      </p:pic>
    </p:spTree>
    <p:extLst>
      <p:ext uri="{BB962C8B-B14F-4D97-AF65-F5344CB8AC3E}">
        <p14:creationId xmlns:p14="http://schemas.microsoft.com/office/powerpoint/2010/main" val="395603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" y="304800"/>
            <a:ext cx="9144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·Eggs are mixed with tannic acid to remove adhesive coating, rinsed and water</a:t>
            </a:r>
            <a:br>
              <a:rPr lang="en-US" sz="2200" dirty="0"/>
            </a:br>
            <a:r>
              <a:rPr lang="en-US" sz="2200" dirty="0"/>
              <a:t>    hardened for 1 hour.</a:t>
            </a:r>
            <a:br>
              <a:rPr lang="en-US" sz="2200" dirty="0"/>
            </a:br>
            <a:r>
              <a:rPr lang="en-US" sz="2200" dirty="0"/>
              <a:t>   ·While water hardening they are disinfected with </a:t>
            </a:r>
            <a:r>
              <a:rPr lang="en-US" sz="2200" dirty="0" err="1"/>
              <a:t>iodophor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   ·They are then placed into McDonald type incubation jars with flows of 1-2gpm.</a:t>
            </a:r>
            <a:br>
              <a:rPr lang="en-US" sz="2200" dirty="0"/>
            </a:br>
            <a:r>
              <a:rPr lang="en-US" sz="2200" dirty="0"/>
              <a:t>   ·This year we saw 52,254 eggs per female  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5" y="6971376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472207">
            <a:off x="838199" y="2590800"/>
            <a:ext cx="1004711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72307213"/>
              </p:ext>
            </p:extLst>
          </p:nvPr>
        </p:nvGraphicFramePr>
        <p:xfrm>
          <a:off x="1185765" y="2580813"/>
          <a:ext cx="6781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2362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     ·Eggs incubate for ~21 days, formalin is used daily to control fungus.</a:t>
            </a:r>
            <a:br>
              <a:rPr lang="en-US" sz="2000" dirty="0"/>
            </a:br>
            <a:r>
              <a:rPr lang="en-US" sz="2000" dirty="0"/>
              <a:t>     ·Majority of fry are stocked immediately after hatching.  </a:t>
            </a:r>
            <a:br>
              <a:rPr lang="en-US" sz="2000" dirty="0"/>
            </a:br>
            <a:r>
              <a:rPr lang="en-US" sz="2000" dirty="0"/>
              <a:t>     ·Oneida Lake is stocked using a pontoon boat.  Other waters and transfers to other</a:t>
            </a:r>
            <a:br>
              <a:rPr lang="en-US" sz="2000" dirty="0"/>
            </a:br>
            <a:r>
              <a:rPr lang="en-US" sz="2000" dirty="0"/>
              <a:t>       hatcheries are via truck.</a:t>
            </a:r>
            <a:br>
              <a:rPr lang="en-US" sz="2000" dirty="0"/>
            </a:br>
            <a:r>
              <a:rPr lang="en-US" sz="2000" dirty="0"/>
              <a:t>     </a:t>
            </a:r>
            <a:br>
              <a:rPr lang="en-US" sz="2000" dirty="0"/>
            </a:br>
            <a:br>
              <a:rPr lang="en-US" sz="20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           --  </a:t>
            </a:r>
            <a:r>
              <a:rPr lang="en-US" sz="2000" dirty="0">
                <a:latin typeface="+mn-lt"/>
              </a:rPr>
              <a:t>275,000 fry will be kept at Oneida for intensive culture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28600" y="381000"/>
            <a:ext cx="8915400" cy="28194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Immersed in an </a:t>
            </a:r>
            <a:r>
              <a:rPr lang="en-US" sz="2000" dirty="0" err="1"/>
              <a:t>Oxytetracyline</a:t>
            </a:r>
            <a:r>
              <a:rPr lang="en-US" sz="2000" dirty="0"/>
              <a:t> (OTC) bath to mark </a:t>
            </a:r>
            <a:r>
              <a:rPr lang="en-US" sz="2000" dirty="0" err="1"/>
              <a:t>otolith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Stocked into 15 indoor raceways (25’ X 45” X 2’  ~1400gal)</a:t>
            </a:r>
          </a:p>
          <a:p>
            <a:pPr lvl="1"/>
            <a:r>
              <a:rPr lang="en-US" sz="2000" dirty="0"/>
              <a:t>Fry will be fed live brine shrimp for 35-50 days and then stocked at 1.5”.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6" y="16764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126" y="16764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Lake Sturgeon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839200" cy="5410200"/>
          </a:xfrm>
        </p:spPr>
        <p:txBody>
          <a:bodyPr>
            <a:normAutofit/>
          </a:bodyPr>
          <a:lstStyle/>
          <a:p>
            <a:r>
              <a:rPr lang="en-US" sz="2200" dirty="0"/>
              <a:t>Eggs collected from wild fish from the St. Lawrence River and delivered to Oneida Hatchery and the Genoa National Hatchery in Wisconsin</a:t>
            </a:r>
          </a:p>
          <a:p>
            <a:r>
              <a:rPr lang="en-US" sz="2200" dirty="0"/>
              <a:t>Eggs are incubated in McDonald jars with 1-2 gpm flow.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Oneida Hatchery Stocks…</a:t>
            </a:r>
          </a:p>
          <a:p>
            <a:r>
              <a:rPr lang="en-US" sz="2200" dirty="0"/>
              <a:t>Oneida Lake – 500 fish</a:t>
            </a:r>
          </a:p>
          <a:p>
            <a:r>
              <a:rPr lang="en-US" sz="2200" dirty="0"/>
              <a:t>Cayuga Lake – 2500 fish</a:t>
            </a:r>
          </a:p>
          <a:p>
            <a:r>
              <a:rPr lang="en-US" sz="2200" dirty="0"/>
              <a:t>Genesee River – 1000 fish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6 other NY waters are stocked  </a:t>
            </a:r>
          </a:p>
          <a:p>
            <a:pPr marL="0" indent="0">
              <a:buNone/>
            </a:pPr>
            <a:r>
              <a:rPr lang="en-US" sz="2200" dirty="0"/>
              <a:t>with the fish from Genoa.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4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88660" y="5334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dirty="0"/>
              <a:t>Cisco Before…After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" y="838200"/>
            <a:ext cx="9006921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" y="3886200"/>
            <a:ext cx="4567336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443958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13024</TotalTime>
  <Words>571</Words>
  <Application>Microsoft Macintosh PowerPoint</Application>
  <PresentationFormat>On-screen Show (4:3)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     New York State </vt:lpstr>
      <vt:lpstr>                                    2019                         2020                        2021  Walleye Collected -   16,620                      3,845                       12,424       Females  Used -     5,816                      1,605                         5,190          Eggs Collected -     324M                      88.65M                    271.2M            Nets Set  -        9                                4                               7  </vt:lpstr>
      <vt:lpstr>·Adults are hand stripped into a mixing bowl using 2 males to 1 female preferably, but due to lack of males this year, we used a 1:1 ratio after the first day.   </vt:lpstr>
      <vt:lpstr>12.55lb   28”  Female</vt:lpstr>
      <vt:lpstr>      ·Eggs are mixed with tannic acid to remove adhesive coating, rinsed and water     hardened for 1 hour.    ·While water hardening they are disinfected with iodophor.    ·They are then placed into McDonald type incubation jars with flows of 1-2gpm.    ·This year we saw 52,254 eggs per female    </vt:lpstr>
      <vt:lpstr>     ·Eggs incubate for ~21 days, formalin is used daily to control fungus.      ·Majority of fry are stocked immediately after hatching.        ·Oneida Lake is stocked using a pontoon boat.  Other waters and transfers to other        hatcheries are via truck.          </vt:lpstr>
      <vt:lpstr>            --  275,000 fry will be kept at Oneida for intensive culture</vt:lpstr>
      <vt:lpstr>Lake Sturgeon</vt:lpstr>
      <vt:lpstr>Cisco Before…After</vt:lpstr>
      <vt:lpstr>More Species</vt:lpstr>
      <vt:lpstr>Species Reared at Oneida Hatchery </vt:lpstr>
    </vt:vector>
  </TitlesOfParts>
  <Company>NYSDEC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State Oneida Hatchery</dc:title>
  <dc:creator>wlevans</dc:creator>
  <cp:lastModifiedBy>wantry snyder</cp:lastModifiedBy>
  <cp:revision>229</cp:revision>
  <dcterms:created xsi:type="dcterms:W3CDTF">2014-01-07T15:56:17Z</dcterms:created>
  <dcterms:modified xsi:type="dcterms:W3CDTF">2021-04-28T17:56:00Z</dcterms:modified>
</cp:coreProperties>
</file>