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39"/>
    <p:restoredTop sz="91554"/>
  </p:normalViewPr>
  <p:slideViewPr>
    <p:cSldViewPr>
      <p:cViewPr varScale="1">
        <p:scale>
          <a:sx n="100" d="100"/>
          <a:sy n="100" d="100"/>
        </p:scale>
        <p:origin x="33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OLA Expenses 2020-21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92E-4441-BFD2-25C890575236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92E-4441-BFD2-25C890575236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92E-4441-BFD2-25C890575236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92E-4441-BFD2-25C890575236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92E-4441-BFD2-25C89057523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5C2081FA-3B30-E14E-A92A-636CF31BBC79}" type="PERCENTAGE">
                      <a:rPr lang="en-US" sz="1200"/>
                      <a:pPr/>
                      <a:t>[PERCENTAGE]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92E-4441-BFD2-25C89057523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1D58C00-3DEA-C642-B068-D4ED443F63F8}" type="PERCENTAGE">
                      <a:rPr lang="en-US" sz="1200"/>
                      <a:pPr/>
                      <a:t>[PERCENTAGE]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92E-4441-BFD2-25C89057523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4912A8D-35DD-184B-B85B-0AD60A94097A}" type="PERCENTAGE">
                      <a:rPr lang="en-US" sz="1200">
                        <a:solidFill>
                          <a:schemeClr val="bg1"/>
                        </a:solidFill>
                      </a:rPr>
                      <a:pPr/>
                      <a:t>[PERCENTAGE]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92E-4441-BFD2-25C89057523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FD6E46C-D3B7-274C-BDE6-49F8570DB6B0}" type="PERCENTAGE">
                      <a:rPr lang="en-US" sz="1200"/>
                      <a:pPr/>
                      <a:t>[PERCENTAGE]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92E-4441-BFD2-25C89057523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B012EC04-B880-0A42-B8B6-16923BE52B24}" type="PERCENTAGE">
                      <a:rPr lang="en-US" sz="1200"/>
                      <a:pPr/>
                      <a:t>[PERCENTAGE]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92E-4441-BFD2-25C8905752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Sheet1!$B$5:$B$9</c:f>
              <c:strCache>
                <c:ptCount val="5"/>
                <c:pt idx="0">
                  <c:v>Membership Mailings (64%)</c:v>
                </c:pt>
                <c:pt idx="1">
                  <c:v>Dues, Meetings, Insurance (4.7%)</c:v>
                </c:pt>
                <c:pt idx="2">
                  <c:v>Postage (7%)</c:v>
                </c:pt>
                <c:pt idx="3">
                  <c:v>Promotional Items (7%)</c:v>
                </c:pt>
                <c:pt idx="4">
                  <c:v>Bulletin Design and Printing (17%)</c:v>
                </c:pt>
              </c:strCache>
            </c:strRef>
          </c:cat>
          <c:val>
            <c:numRef>
              <c:f>Sheet1!$C$5:$C$9</c:f>
              <c:numCache>
                <c:formatCode>General</c:formatCode>
                <c:ptCount val="5"/>
                <c:pt idx="0">
                  <c:v>16567</c:v>
                </c:pt>
                <c:pt idx="1">
                  <c:v>1227</c:v>
                </c:pt>
                <c:pt idx="2">
                  <c:v>1793</c:v>
                </c:pt>
                <c:pt idx="3">
                  <c:v>1734</c:v>
                </c:pt>
                <c:pt idx="4">
                  <c:v>4441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92E-4441-BFD2-25C89057523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220397450318705"/>
          <c:y val="0.2471556697124089"/>
          <c:w val="0.42433282203360945"/>
          <c:h val="0.52183811248192913"/>
        </c:manualLayout>
      </c:layout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721887D-13CC-614E-9843-F9898091C0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07F7A0-695F-2049-B6AE-1131F8157A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448233D-0900-094D-9B27-527ECEBA92A9}" type="datetimeFigureOut">
              <a:rPr lang="en-US"/>
              <a:pPr>
                <a:defRPr/>
              </a:pPr>
              <a:t>4/28/21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FD2995-C983-9C46-B6E1-1A9082B4150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68D494-8489-E340-9C7E-09D01723C04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332D962-763F-D740-BB82-B40F9F3B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A1619C-AABC-7D4B-B3D7-42F8CA202C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C47DFB-5879-DD44-A641-F62D4A95F28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DF8D66A-55AD-CE47-AA3D-6306E3F44B91}" type="datetimeFigureOut">
              <a:rPr lang="en-US"/>
              <a:pPr>
                <a:defRPr/>
              </a:pPr>
              <a:t>4/28/21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9875178-42C1-4A42-A531-253B353AB56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DC8C474-95E6-3B44-AF46-96824AA40A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F96CE1-52E6-DF43-8E6F-70B7D7614E7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0B9B7-9E62-E542-98C0-8130A8AFFD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7B00A81-7D7C-614D-9AA1-56CE4FF13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9660C-1121-1445-ABFB-F0F37B598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9E3C3-D2CC-6045-BE04-CE7105852DF2}" type="datetime1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CC50C-7F99-4143-9EE6-BB539366A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9C03E-BDDC-994C-AF01-CE37A51E4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320BA-9B85-9D46-B19D-4F0D37428F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326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BE66F-2D1A-D44B-914A-97D3B4F42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48FC8-D253-644F-9BD6-50873CE88C62}" type="datetime1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5E78F-99FB-F54F-B75B-7559E190E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7B10F-8E09-4B4F-82FC-C26CB2986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81F9F-12C5-7547-87F9-680F7C85F7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190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E4381-D833-184E-92BF-C2FBBAF98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03F74-1537-7F4E-94AA-D5DA49D4029F}" type="datetime1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51B4F-14E1-014A-93EA-BABCF76AC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B064F-0E59-3E40-9096-C2C84ECA3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C9CBA-40AA-5E4A-B4DB-AABAFA7045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592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FD837-2A60-474B-BFCA-737AA8D0C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7F142-57D5-654C-9B54-87B1EFD1B30E}" type="datetime1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23E02-3CAE-4D48-9A53-57E17F27D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DFB33-A5F1-3F45-A5E3-C8D54E2C0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37424-3770-0446-BB97-55C0CACA4D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05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ED2DD-0899-C449-8E59-62ED2F5A9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8534B-8C5B-604B-9604-487AE7612BC6}" type="datetime1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0745F-56B8-DD43-82ED-AE2983124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7CE19D-26EC-3240-A379-3F3E1C69D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C344D-F5E5-F744-9712-EF0D5C04DE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246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3678039-C8F2-A942-BB2F-3BC615282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97AE2-0481-5F4A-8D33-926AE49606E7}" type="datetime1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17BEC85-7C91-914F-BA0E-18F4310D7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F2044D9-30DA-D046-AD71-E6703F321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2380F-4E5F-C34D-8A97-D5F6DE0756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4051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D950EDC-5903-A34A-B678-2125B9783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992B9-73DC-404D-A4AB-E9642DB738C5}" type="datetime1">
              <a:rPr lang="en-US" smtClean="0"/>
              <a:t>4/28/21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49C0D18-71A3-AA4F-AA64-6EE1A07C3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3171CB8-1495-E945-9B46-F2F874E3F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96212-C0D9-D348-96DE-919A792C1D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550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0B835EA-20CA-BD49-964F-992FF64A5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EE5AE-E086-B949-BB43-2035765C9C12}" type="datetime1">
              <a:rPr lang="en-US" smtClean="0"/>
              <a:t>4/28/21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217A06-2EB9-5D4B-B1F8-9245DD6C9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AB52358-198F-2841-8F86-8B9F8F8E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4D5D2-039A-9C40-9449-69F836D2F6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73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50D9087-0049-3247-8D06-7CB3D1EE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34DE6-BC34-7F4C-B5CD-BA4089933A6C}" type="datetime1">
              <a:rPr lang="en-US" smtClean="0"/>
              <a:t>4/28/21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FCEC4D4-8693-2A4A-97EB-927D710F3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4EF394A-76AC-2646-B979-0C7483833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2094E-DE51-FB45-AB74-09232D2FE6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50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31BD5F8-96CA-114A-B928-0314C5585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8C5E8-BF7D-5D41-A523-35186EFFA073}" type="datetime1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05363A9-5F99-FE44-9DE2-2F7169CC7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A716C65-BD78-0B4E-AAB0-EC8822C86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4FDD6-317E-2641-AE74-14C59A5C88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356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DC9143-028D-8747-BC76-88A9D92C2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EC24E-8C09-E047-A1DE-E171174B5BA9}" type="datetime1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B9CB5C6-4019-3C4E-ACD4-608C8548A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9EECFF3-E998-4A42-B548-9E0412A1E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45653-CD48-524C-87D0-E4AF87E451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7343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D4915BE-BF55-374A-84F4-E1817A3A688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107C8DE-B0FD-F249-B474-044391443C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E6FF6-2606-1A4B-A9CB-4087765290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7A6195-42FF-7B4D-9500-268E23685085}" type="datetime1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AD934-9C3B-A14D-873F-2A0FEE471C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2BF11-4DDC-A14F-8589-D455DAF068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1C6C4C56-290B-FE44-8514-387EB5C550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2" indent="-3428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31939DF1-144A-BD4A-930A-031B7C519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4448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3600" b="1" u="sng" dirty="0">
                <a:solidFill>
                  <a:schemeClr val="tx2"/>
                </a:solidFill>
              </a:rPr>
              <a:t>OLA </a:t>
            </a:r>
            <a:r>
              <a:rPr lang="en-US" altLang="en-US" sz="3600" b="1" i="1" u="sng" dirty="0">
                <a:solidFill>
                  <a:schemeClr val="tx2"/>
                </a:solidFill>
              </a:rPr>
              <a:t>Virtual</a:t>
            </a:r>
            <a:r>
              <a:rPr lang="en-US" altLang="en-US" sz="3600" b="1" u="sng" dirty="0">
                <a:solidFill>
                  <a:schemeClr val="tx2"/>
                </a:solidFill>
              </a:rPr>
              <a:t> Annual Meeting</a:t>
            </a:r>
            <a:br>
              <a:rPr lang="en-US" altLang="en-US" sz="3600" dirty="0">
                <a:solidFill>
                  <a:schemeClr val="tx2"/>
                </a:solidFill>
              </a:rPr>
            </a:br>
            <a:br>
              <a:rPr lang="en-US" altLang="en-US" sz="3600" dirty="0">
                <a:solidFill>
                  <a:schemeClr val="tx2"/>
                </a:solidFill>
              </a:rPr>
            </a:br>
            <a:r>
              <a:rPr lang="en-US" altLang="en-US" sz="3600" dirty="0">
                <a:solidFill>
                  <a:schemeClr val="tx2"/>
                </a:solidFill>
              </a:rPr>
              <a:t>Wednesday, April 28</a:t>
            </a:r>
            <a:br>
              <a:rPr lang="en-US" altLang="en-US" sz="3600" dirty="0">
                <a:solidFill>
                  <a:schemeClr val="tx2"/>
                </a:solidFill>
              </a:rPr>
            </a:br>
            <a:r>
              <a:rPr lang="en-US" altLang="en-US" sz="3600" dirty="0">
                <a:solidFill>
                  <a:schemeClr val="tx2"/>
                </a:solidFill>
              </a:rPr>
              <a:t>7 p.m.</a:t>
            </a:r>
            <a:br>
              <a:rPr lang="en-US" altLang="en-US" sz="3600" dirty="0">
                <a:solidFill>
                  <a:schemeClr val="tx2"/>
                </a:solidFill>
              </a:rPr>
            </a:br>
            <a:endParaRPr lang="en-US" altLang="en-US" sz="3600" i="1" dirty="0">
              <a:solidFill>
                <a:schemeClr val="tx2"/>
              </a:solidFill>
            </a:endParaRPr>
          </a:p>
        </p:txBody>
      </p:sp>
      <p:sp>
        <p:nvSpPr>
          <p:cNvPr id="15362" name="Subtitle 2">
            <a:extLst>
              <a:ext uri="{FF2B5EF4-FFF2-40B4-BE49-F238E27FC236}">
                <a16:creationId xmlns:a16="http://schemas.microsoft.com/office/drawing/2014/main" id="{CCB8C361-2854-7C45-AF82-11FE364BED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181600"/>
            <a:ext cx="6400800" cy="914400"/>
          </a:xfrm>
        </p:spPr>
        <p:txBody>
          <a:bodyPr/>
          <a:lstStyle/>
          <a:p>
            <a:pPr eaLnBrk="1" hangingPunct="1"/>
            <a:r>
              <a:rPr lang="en-US" altLang="en-US" sz="2400" i="1" dirty="0">
                <a:solidFill>
                  <a:schemeClr val="tx1"/>
                </a:solidFill>
              </a:rPr>
              <a:t>The meeting will start soon.</a:t>
            </a:r>
          </a:p>
          <a:p>
            <a:pPr eaLnBrk="1" hangingPunct="1"/>
            <a:r>
              <a:rPr lang="en-US" altLang="en-US" sz="2400" i="1" dirty="0">
                <a:solidFill>
                  <a:schemeClr val="tx1"/>
                </a:solidFill>
              </a:rPr>
              <a:t>Thanks for your patience!</a:t>
            </a:r>
          </a:p>
        </p:txBody>
      </p:sp>
      <p:sp>
        <p:nvSpPr>
          <p:cNvPr id="2052" name="Rectangle 5">
            <a:extLst>
              <a:ext uri="{FF2B5EF4-FFF2-40B4-BE49-F238E27FC236}">
                <a16:creationId xmlns:a16="http://schemas.microsoft.com/office/drawing/2014/main" id="{BCEA89D3-0681-9040-A1C5-9EBBBA488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00250" y="4393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15364" name="Picture 4" descr="OLA Logo">
            <a:extLst>
              <a:ext uri="{FF2B5EF4-FFF2-40B4-BE49-F238E27FC236}">
                <a16:creationId xmlns:a16="http://schemas.microsoft.com/office/drawing/2014/main" id="{814C89FD-962A-9F47-A964-14517DB39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75" y="504825"/>
            <a:ext cx="27622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6">
            <a:extLst>
              <a:ext uri="{FF2B5EF4-FFF2-40B4-BE49-F238E27FC236}">
                <a16:creationId xmlns:a16="http://schemas.microsoft.com/office/drawing/2014/main" id="{506712CD-200F-EE4E-8967-891A959F4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7791" y="1274803"/>
            <a:ext cx="218842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100" dirty="0"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100" dirty="0"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100" dirty="0"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100" dirty="0"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100" dirty="0"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i="1" dirty="0">
                <a:cs typeface="Times New Roman" panose="02020603050405020304" pitchFamily="18" charset="0"/>
              </a:rPr>
              <a:t>It’s Your Lake—Help Us Preserve It!</a:t>
            </a: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  <p:bldP spid="1536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5">
            <a:extLst>
              <a:ext uri="{FF2B5EF4-FFF2-40B4-BE49-F238E27FC236}">
                <a16:creationId xmlns:a16="http://schemas.microsoft.com/office/drawing/2014/main" id="{BCEA89D3-0681-9040-A1C5-9EBBBA488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00250" y="4393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7EAE65-2711-FD43-98F0-CDC0113C32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429" y="0"/>
            <a:ext cx="54351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518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01304-3463-C743-9D9D-2B4F8CC85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Treasurer’s Report</a:t>
            </a:r>
            <a:br>
              <a:rPr lang="en-US" dirty="0"/>
            </a:br>
            <a:r>
              <a:rPr lang="en-US" sz="2400" i="1" dirty="0"/>
              <a:t>April 1, 2020-March 31,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56EF8-08EE-E740-B9C4-E86E635C9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sz="2400" dirty="0"/>
              <a:t>Revenue: $36,585</a:t>
            </a:r>
          </a:p>
          <a:p>
            <a:pPr lvl="1"/>
            <a:r>
              <a:rPr lang="en-US" sz="2000" dirty="0"/>
              <a:t>Another good membership year</a:t>
            </a:r>
          </a:p>
          <a:p>
            <a:pPr lvl="1"/>
            <a:r>
              <a:rPr lang="en-US" sz="2000" dirty="0"/>
              <a:t>⬆️ donations</a:t>
            </a:r>
          </a:p>
          <a:p>
            <a:r>
              <a:rPr lang="en-US" sz="2400" dirty="0"/>
              <a:t>Expenses: $25,762</a:t>
            </a:r>
          </a:p>
          <a:p>
            <a:pPr lvl="1"/>
            <a:r>
              <a:rPr lang="en-US" sz="2000" dirty="0"/>
              <a:t>⬆️ membership mailings</a:t>
            </a:r>
          </a:p>
          <a:p>
            <a:pPr lvl="1"/>
            <a:r>
              <a:rPr lang="en-US" sz="2000" dirty="0"/>
              <a:t>⬇️ meeting and sports show expenses (canceled because of </a:t>
            </a:r>
            <a:r>
              <a:rPr lang="en-US" sz="2000" dirty="0" err="1"/>
              <a:t>Covid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dirty="0"/>
              <a:t>	</a:t>
            </a:r>
          </a:p>
          <a:p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15E7C-4F37-D249-9099-85FD3EE2C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637424-3770-0446-BB97-55C0CACA4D48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89E7A5F-9FD2-1E49-B62D-E4F117DE33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425124"/>
              </p:ext>
            </p:extLst>
          </p:nvPr>
        </p:nvGraphicFramePr>
        <p:xfrm>
          <a:off x="1404937" y="4093369"/>
          <a:ext cx="6334125" cy="2262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8794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9A33-634D-C14D-9C48-344A0C374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70051"/>
            <a:ext cx="8229600" cy="1143000"/>
          </a:xfrm>
        </p:spPr>
        <p:txBody>
          <a:bodyPr/>
          <a:lstStyle/>
          <a:p>
            <a:r>
              <a:rPr lang="en-US" sz="3600" dirty="0"/>
              <a:t>Thank you to our sponsors and</a:t>
            </a:r>
            <a:br>
              <a:rPr lang="en-US" sz="3600" dirty="0"/>
            </a:br>
            <a:r>
              <a:rPr lang="en-US" sz="3600" dirty="0"/>
              <a:t>supporting businesses!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7AF83B-F222-CF42-937D-9B22C8D9B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637424-3770-0446-BB97-55C0CACA4D48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5" name="Picture 4" descr="OLA Logo">
            <a:extLst>
              <a:ext uri="{FF2B5EF4-FFF2-40B4-BE49-F238E27FC236}">
                <a16:creationId xmlns:a16="http://schemas.microsoft.com/office/drawing/2014/main" id="{C5087032-A231-FA4D-82C8-42313298F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73051"/>
            <a:ext cx="27622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6C5DF9B-BC3D-F746-BCBE-D48C547040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838450"/>
            <a:ext cx="2133600" cy="21048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4F7CA02-0F09-AC48-A450-BF4D59E322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6925" y="3000376"/>
            <a:ext cx="2517897" cy="8286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E8FC03A-3EA7-934F-9F7A-15DBFD7FCA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5549" y="4016376"/>
            <a:ext cx="4355302" cy="91440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00DEF53-4C8F-0641-A819-1D98AAA2FA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5174" y="5562601"/>
            <a:ext cx="3937895" cy="7556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B7DBFAA-3CF9-D142-9E79-35291C9836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38922" y="5216527"/>
            <a:ext cx="2755900" cy="11557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5B4791C-6C35-AD40-BD5E-AAA6C1BB848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79800" y="3899582"/>
            <a:ext cx="895749" cy="114799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C063B15-C8E3-9449-A09B-67663AD2DE7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68650" y="2921000"/>
            <a:ext cx="2165350" cy="78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71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9506</TotalTime>
  <Words>98</Words>
  <Application>Microsoft Macintosh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OLA Virtual Annual Meeting  Wednesday, April 28 7 p.m. </vt:lpstr>
      <vt:lpstr>PowerPoint Presentation</vt:lpstr>
      <vt:lpstr>Treasurer’s Report April 1, 2020-March 31, 2021</vt:lpstr>
      <vt:lpstr>Thank you to our sponsors and supporting businesses!</vt:lpstr>
    </vt:vector>
  </TitlesOfParts>
  <Company>MVCC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Tell Congress Today: Restore Cormorant Management! (and this time, make sure it sticks!)</dc:title>
  <dc:creator>Matthew R. Snyder</dc:creator>
  <cp:lastModifiedBy>wantry snyder</cp:lastModifiedBy>
  <cp:revision>91</cp:revision>
  <dcterms:created xsi:type="dcterms:W3CDTF">2010-04-21T20:18:09Z</dcterms:created>
  <dcterms:modified xsi:type="dcterms:W3CDTF">2021-04-28T22:41:33Z</dcterms:modified>
</cp:coreProperties>
</file>