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11" r:id="rId5"/>
    <p:sldId id="319" r:id="rId6"/>
    <p:sldId id="320" r:id="rId7"/>
    <p:sldId id="321" r:id="rId8"/>
    <p:sldId id="27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AA7"/>
    <a:srgbClr val="002D73"/>
    <a:srgbClr val="E6E6E6"/>
    <a:srgbClr val="294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2A1038-25BE-416A-893B-D52D82322DB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B2F963B-BCBD-435B-A8B4-7DDF0FA159CD}">
      <dgm:prSet/>
      <dgm:spPr/>
      <dgm:t>
        <a:bodyPr/>
        <a:lstStyle/>
        <a:p>
          <a:r>
            <a:rPr lang="en-US"/>
            <a:t>Based on USFWS 2017 EA which allows for protection of human health and safety, listed species, aquaculture and property.</a:t>
          </a:r>
        </a:p>
      </dgm:t>
    </dgm:pt>
    <dgm:pt modelId="{94AA6BBA-2CC2-4D68-85ED-0207CDABD695}" type="parTrans" cxnId="{6A69CAD1-8107-4F21-907B-E406D6867734}">
      <dgm:prSet/>
      <dgm:spPr/>
      <dgm:t>
        <a:bodyPr/>
        <a:lstStyle/>
        <a:p>
          <a:endParaRPr lang="en-US"/>
        </a:p>
      </dgm:t>
    </dgm:pt>
    <dgm:pt modelId="{72C2504A-2FDC-46E1-8C21-8D2052E6A3AF}" type="sibTrans" cxnId="{6A69CAD1-8107-4F21-907B-E406D6867734}">
      <dgm:prSet/>
      <dgm:spPr/>
      <dgm:t>
        <a:bodyPr/>
        <a:lstStyle/>
        <a:p>
          <a:endParaRPr lang="en-US"/>
        </a:p>
      </dgm:t>
    </dgm:pt>
    <dgm:pt modelId="{CFB657D4-1FE7-41AC-AA8C-9CB939DEE7FC}">
      <dgm:prSet/>
      <dgm:spPr/>
      <dgm:t>
        <a:bodyPr/>
        <a:lstStyle/>
        <a:p>
          <a:r>
            <a:rPr lang="en-US"/>
            <a:t>Flyway and regional take limits. Conservative, then moderate.</a:t>
          </a:r>
        </a:p>
      </dgm:t>
    </dgm:pt>
    <dgm:pt modelId="{3DC45ACD-ADC8-4A70-8E41-9AABB6B5174C}" type="parTrans" cxnId="{8CA98D71-506D-44EB-AE53-3F55608BFF21}">
      <dgm:prSet/>
      <dgm:spPr/>
      <dgm:t>
        <a:bodyPr/>
        <a:lstStyle/>
        <a:p>
          <a:endParaRPr lang="en-US"/>
        </a:p>
      </dgm:t>
    </dgm:pt>
    <dgm:pt modelId="{56493533-7F19-482A-8F3E-29E3C0B5360E}" type="sibTrans" cxnId="{8CA98D71-506D-44EB-AE53-3F55608BFF21}">
      <dgm:prSet/>
      <dgm:spPr/>
      <dgm:t>
        <a:bodyPr/>
        <a:lstStyle/>
        <a:p>
          <a:endParaRPr lang="en-US"/>
        </a:p>
      </dgm:t>
    </dgm:pt>
    <dgm:pt modelId="{892613AF-987A-42DC-AB0A-12268F943DDD}">
      <dgm:prSet/>
      <dgm:spPr/>
      <dgm:t>
        <a:bodyPr/>
        <a:lstStyle/>
        <a:p>
          <a:r>
            <a:rPr lang="en-US" dirty="0"/>
            <a:t>Current NY permit authorizes take of 1,500 adults, 6,800 nests.</a:t>
          </a:r>
        </a:p>
      </dgm:t>
    </dgm:pt>
    <dgm:pt modelId="{45F1D21C-C8AF-4A9A-8763-1DCF4038F3B3}" type="parTrans" cxnId="{BBEC25BB-41F1-481E-BD68-322B433764C3}">
      <dgm:prSet/>
      <dgm:spPr/>
      <dgm:t>
        <a:bodyPr/>
        <a:lstStyle/>
        <a:p>
          <a:endParaRPr lang="en-US"/>
        </a:p>
      </dgm:t>
    </dgm:pt>
    <dgm:pt modelId="{D3260355-D301-4EE4-98D9-25B693FD7473}" type="sibTrans" cxnId="{BBEC25BB-41F1-481E-BD68-322B433764C3}">
      <dgm:prSet/>
      <dgm:spPr/>
      <dgm:t>
        <a:bodyPr/>
        <a:lstStyle/>
        <a:p>
          <a:endParaRPr lang="en-US"/>
        </a:p>
      </dgm:t>
    </dgm:pt>
    <dgm:pt modelId="{3DAD5298-BC77-4E48-85DA-75F7683FFE1A}">
      <dgm:prSet/>
      <dgm:spPr/>
      <dgm:t>
        <a:bodyPr/>
        <a:lstStyle/>
        <a:p>
          <a:r>
            <a:rPr lang="en-US" dirty="0"/>
            <a:t>Location specific-LGI and Gull Is., Murphy, Little and </a:t>
          </a:r>
          <a:r>
            <a:rPr lang="en-US" dirty="0" err="1"/>
            <a:t>Wantry</a:t>
          </a:r>
          <a:r>
            <a:rPr lang="en-US" dirty="0"/>
            <a:t>, Four Brothers, </a:t>
          </a:r>
          <a:r>
            <a:rPr lang="en-US" dirty="0" err="1"/>
            <a:t>Donnellys</a:t>
          </a:r>
          <a:r>
            <a:rPr lang="en-US" dirty="0"/>
            <a:t> wall and Motor and Reef lighthouse and Strawberry Is. </a:t>
          </a:r>
        </a:p>
      </dgm:t>
    </dgm:pt>
    <dgm:pt modelId="{07445AA7-54AA-46B6-B30C-C4C9F67F7393}" type="parTrans" cxnId="{748B6776-FC97-4A49-B3B1-2A8C06F2C5A1}">
      <dgm:prSet/>
      <dgm:spPr/>
      <dgm:t>
        <a:bodyPr/>
        <a:lstStyle/>
        <a:p>
          <a:endParaRPr lang="en-US"/>
        </a:p>
      </dgm:t>
    </dgm:pt>
    <dgm:pt modelId="{B46227E5-2CD7-49A3-8A65-B728022A4BA5}" type="sibTrans" cxnId="{748B6776-FC97-4A49-B3B1-2A8C06F2C5A1}">
      <dgm:prSet/>
      <dgm:spPr/>
      <dgm:t>
        <a:bodyPr/>
        <a:lstStyle/>
        <a:p>
          <a:endParaRPr lang="en-US"/>
        </a:p>
      </dgm:t>
    </dgm:pt>
    <dgm:pt modelId="{A916CBF3-0A60-4B2B-A694-124A23FF60C0}" type="pres">
      <dgm:prSet presAssocID="{D52A1038-25BE-416A-893B-D52D82322DB8}" presName="linear" presStyleCnt="0">
        <dgm:presLayoutVars>
          <dgm:animLvl val="lvl"/>
          <dgm:resizeHandles val="exact"/>
        </dgm:presLayoutVars>
      </dgm:prSet>
      <dgm:spPr/>
    </dgm:pt>
    <dgm:pt modelId="{08913AB5-6F03-474C-9715-27830F9FB3D3}" type="pres">
      <dgm:prSet presAssocID="{5B2F963B-BCBD-435B-A8B4-7DDF0FA159C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F9E0F87-BE2A-4EFF-BABE-D9F79E9D547C}" type="pres">
      <dgm:prSet presAssocID="{72C2504A-2FDC-46E1-8C21-8D2052E6A3AF}" presName="spacer" presStyleCnt="0"/>
      <dgm:spPr/>
    </dgm:pt>
    <dgm:pt modelId="{517EF5BD-A7F4-4073-A14C-0FDC594AD9C1}" type="pres">
      <dgm:prSet presAssocID="{CFB657D4-1FE7-41AC-AA8C-9CB939DEE7F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DC84CF2-1242-4EDC-B9CA-A5D92440B1A4}" type="pres">
      <dgm:prSet presAssocID="{56493533-7F19-482A-8F3E-29E3C0B5360E}" presName="spacer" presStyleCnt="0"/>
      <dgm:spPr/>
    </dgm:pt>
    <dgm:pt modelId="{E5CC7075-5471-49A8-BE0C-7E5006CA08DF}" type="pres">
      <dgm:prSet presAssocID="{892613AF-987A-42DC-AB0A-12268F943DD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2C0453D-42B8-43FB-84A1-C625B97AC9E1}" type="pres">
      <dgm:prSet presAssocID="{D3260355-D301-4EE4-98D9-25B693FD7473}" presName="spacer" presStyleCnt="0"/>
      <dgm:spPr/>
    </dgm:pt>
    <dgm:pt modelId="{2A437FD6-E7CE-4D2C-8984-18A49D1F5F14}" type="pres">
      <dgm:prSet presAssocID="{3DAD5298-BC77-4E48-85DA-75F7683FFE1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1A3CD2A-3FDD-41D6-87A8-601CFC4371E6}" type="presOf" srcId="{5B2F963B-BCBD-435B-A8B4-7DDF0FA159CD}" destId="{08913AB5-6F03-474C-9715-27830F9FB3D3}" srcOrd="0" destOrd="0" presId="urn:microsoft.com/office/officeart/2005/8/layout/vList2"/>
    <dgm:cxn modelId="{64CDE460-A269-4D87-837A-8FF3BB497BD4}" type="presOf" srcId="{D52A1038-25BE-416A-893B-D52D82322DB8}" destId="{A916CBF3-0A60-4B2B-A694-124A23FF60C0}" srcOrd="0" destOrd="0" presId="urn:microsoft.com/office/officeart/2005/8/layout/vList2"/>
    <dgm:cxn modelId="{8CA98D71-506D-44EB-AE53-3F55608BFF21}" srcId="{D52A1038-25BE-416A-893B-D52D82322DB8}" destId="{CFB657D4-1FE7-41AC-AA8C-9CB939DEE7FC}" srcOrd="1" destOrd="0" parTransId="{3DC45ACD-ADC8-4A70-8E41-9AABB6B5174C}" sibTransId="{56493533-7F19-482A-8F3E-29E3C0B5360E}"/>
    <dgm:cxn modelId="{748B6776-FC97-4A49-B3B1-2A8C06F2C5A1}" srcId="{D52A1038-25BE-416A-893B-D52D82322DB8}" destId="{3DAD5298-BC77-4E48-85DA-75F7683FFE1A}" srcOrd="3" destOrd="0" parTransId="{07445AA7-54AA-46B6-B30C-C4C9F67F7393}" sibTransId="{B46227E5-2CD7-49A3-8A65-B728022A4BA5}"/>
    <dgm:cxn modelId="{1FE1A49D-C0A2-40FC-8C65-CAC6D8B488C6}" type="presOf" srcId="{3DAD5298-BC77-4E48-85DA-75F7683FFE1A}" destId="{2A437FD6-E7CE-4D2C-8984-18A49D1F5F14}" srcOrd="0" destOrd="0" presId="urn:microsoft.com/office/officeart/2005/8/layout/vList2"/>
    <dgm:cxn modelId="{BBEC25BB-41F1-481E-BD68-322B433764C3}" srcId="{D52A1038-25BE-416A-893B-D52D82322DB8}" destId="{892613AF-987A-42DC-AB0A-12268F943DDD}" srcOrd="2" destOrd="0" parTransId="{45F1D21C-C8AF-4A9A-8763-1DCF4038F3B3}" sibTransId="{D3260355-D301-4EE4-98D9-25B693FD7473}"/>
    <dgm:cxn modelId="{27133BCF-54EA-473A-9F3E-5DE844BA85EB}" type="presOf" srcId="{892613AF-987A-42DC-AB0A-12268F943DDD}" destId="{E5CC7075-5471-49A8-BE0C-7E5006CA08DF}" srcOrd="0" destOrd="0" presId="urn:microsoft.com/office/officeart/2005/8/layout/vList2"/>
    <dgm:cxn modelId="{6A69CAD1-8107-4F21-907B-E406D6867734}" srcId="{D52A1038-25BE-416A-893B-D52D82322DB8}" destId="{5B2F963B-BCBD-435B-A8B4-7DDF0FA159CD}" srcOrd="0" destOrd="0" parTransId="{94AA6BBA-2CC2-4D68-85ED-0207CDABD695}" sibTransId="{72C2504A-2FDC-46E1-8C21-8D2052E6A3AF}"/>
    <dgm:cxn modelId="{0207FFF1-CA85-4373-B466-BAC17293E761}" type="presOf" srcId="{CFB657D4-1FE7-41AC-AA8C-9CB939DEE7FC}" destId="{517EF5BD-A7F4-4073-A14C-0FDC594AD9C1}" srcOrd="0" destOrd="0" presId="urn:microsoft.com/office/officeart/2005/8/layout/vList2"/>
    <dgm:cxn modelId="{FB5D9574-21EA-450E-9E4D-E84A099CD26B}" type="presParOf" srcId="{A916CBF3-0A60-4B2B-A694-124A23FF60C0}" destId="{08913AB5-6F03-474C-9715-27830F9FB3D3}" srcOrd="0" destOrd="0" presId="urn:microsoft.com/office/officeart/2005/8/layout/vList2"/>
    <dgm:cxn modelId="{58516B3B-0C7C-4E5C-8248-64362F95CA66}" type="presParOf" srcId="{A916CBF3-0A60-4B2B-A694-124A23FF60C0}" destId="{1F9E0F87-BE2A-4EFF-BABE-D9F79E9D547C}" srcOrd="1" destOrd="0" presId="urn:microsoft.com/office/officeart/2005/8/layout/vList2"/>
    <dgm:cxn modelId="{1781FB0C-B0A8-4DC1-9A1B-85C34054EC14}" type="presParOf" srcId="{A916CBF3-0A60-4B2B-A694-124A23FF60C0}" destId="{517EF5BD-A7F4-4073-A14C-0FDC594AD9C1}" srcOrd="2" destOrd="0" presId="urn:microsoft.com/office/officeart/2005/8/layout/vList2"/>
    <dgm:cxn modelId="{A2BD977B-A3CA-4CF4-9A33-1647CC3572F5}" type="presParOf" srcId="{A916CBF3-0A60-4B2B-A694-124A23FF60C0}" destId="{5DC84CF2-1242-4EDC-B9CA-A5D92440B1A4}" srcOrd="3" destOrd="0" presId="urn:microsoft.com/office/officeart/2005/8/layout/vList2"/>
    <dgm:cxn modelId="{A9235097-62AC-4E6F-AF5A-741F621218A7}" type="presParOf" srcId="{A916CBF3-0A60-4B2B-A694-124A23FF60C0}" destId="{E5CC7075-5471-49A8-BE0C-7E5006CA08DF}" srcOrd="4" destOrd="0" presId="urn:microsoft.com/office/officeart/2005/8/layout/vList2"/>
    <dgm:cxn modelId="{FEF98279-12C0-441C-AD50-15AF255AFF31}" type="presParOf" srcId="{A916CBF3-0A60-4B2B-A694-124A23FF60C0}" destId="{22C0453D-42B8-43FB-84A1-C625B97AC9E1}" srcOrd="5" destOrd="0" presId="urn:microsoft.com/office/officeart/2005/8/layout/vList2"/>
    <dgm:cxn modelId="{99563196-761D-4947-9317-F3DDAA6BC782}" type="presParOf" srcId="{A916CBF3-0A60-4B2B-A694-124A23FF60C0}" destId="{2A437FD6-E7CE-4D2C-8984-18A49D1F5F1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2A1038-25BE-416A-893B-D52D82322DB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EC872D7-E08E-4A54-9F6B-FA5406FD8CAB}">
      <dgm:prSet/>
      <dgm:spPr/>
      <dgm:t>
        <a:bodyPr/>
        <a:lstStyle/>
        <a:p>
          <a:r>
            <a:rPr lang="en-US" dirty="0"/>
            <a:t>For 2021, keeping specific to fisheries needs, open water, pen rearing/stocking sites, and hatcheries</a:t>
          </a:r>
        </a:p>
      </dgm:t>
    </dgm:pt>
    <dgm:pt modelId="{89C046F9-55D3-42CD-B40A-4EF1AE40E10E}" type="parTrans" cxnId="{7E892AC0-3F9A-4FAF-A36C-5606DF18CF4F}">
      <dgm:prSet/>
      <dgm:spPr/>
      <dgm:t>
        <a:bodyPr/>
        <a:lstStyle/>
        <a:p>
          <a:endParaRPr lang="en-US"/>
        </a:p>
      </dgm:t>
    </dgm:pt>
    <dgm:pt modelId="{832423A2-157F-4B15-B374-68CA2E15BF6D}" type="sibTrans" cxnId="{7E892AC0-3F9A-4FAF-A36C-5606DF18CF4F}">
      <dgm:prSet/>
      <dgm:spPr/>
      <dgm:t>
        <a:bodyPr/>
        <a:lstStyle/>
        <a:p>
          <a:endParaRPr lang="en-US"/>
        </a:p>
      </dgm:t>
    </dgm:pt>
    <dgm:pt modelId="{FB513C50-2F4C-48F7-9D55-897897247577}">
      <dgm:prSet/>
      <dgm:spPr/>
      <dgm:t>
        <a:bodyPr/>
        <a:lstStyle/>
        <a:p>
          <a:r>
            <a:rPr lang="en-US" dirty="0"/>
            <a:t>Proposing take up to 300 on Oneida Lake during migration (in addition to 300 which may be taken through season as part of diet study on existing scientific collectors permit)</a:t>
          </a:r>
        </a:p>
      </dgm:t>
    </dgm:pt>
    <dgm:pt modelId="{2AAB17BF-2356-4943-9BBE-FACE4937A167}" type="parTrans" cxnId="{78C94E59-93CF-4F1B-88C1-289CE89681BA}">
      <dgm:prSet/>
      <dgm:spPr/>
      <dgm:t>
        <a:bodyPr/>
        <a:lstStyle/>
        <a:p>
          <a:endParaRPr lang="en-US"/>
        </a:p>
      </dgm:t>
    </dgm:pt>
    <dgm:pt modelId="{516F0CB9-F85C-4D1A-AB25-2DA771D37203}" type="sibTrans" cxnId="{78C94E59-93CF-4F1B-88C1-289CE89681BA}">
      <dgm:prSet/>
      <dgm:spPr/>
      <dgm:t>
        <a:bodyPr/>
        <a:lstStyle/>
        <a:p>
          <a:endParaRPr lang="en-US"/>
        </a:p>
      </dgm:t>
    </dgm:pt>
    <dgm:pt modelId="{9F098CFA-CE91-4240-AA26-5B241E7B9D57}">
      <dgm:prSet/>
      <dgm:spPr/>
      <dgm:t>
        <a:bodyPr/>
        <a:lstStyle/>
        <a:p>
          <a:r>
            <a:rPr lang="en-US" dirty="0"/>
            <a:t>600 Eastern Basin Lake Ontario</a:t>
          </a:r>
        </a:p>
      </dgm:t>
    </dgm:pt>
    <dgm:pt modelId="{7643510B-1710-4B5F-93B2-68B2965D21E8}" type="parTrans" cxnId="{525C9319-DE35-466A-AE43-20C9ACA6CB6F}">
      <dgm:prSet/>
      <dgm:spPr/>
      <dgm:t>
        <a:bodyPr/>
        <a:lstStyle/>
        <a:p>
          <a:endParaRPr lang="en-US"/>
        </a:p>
      </dgm:t>
    </dgm:pt>
    <dgm:pt modelId="{265240F8-8FB7-4BD7-A059-9E4DB8E8E03D}" type="sibTrans" cxnId="{525C9319-DE35-466A-AE43-20C9ACA6CB6F}">
      <dgm:prSet/>
      <dgm:spPr/>
      <dgm:t>
        <a:bodyPr/>
        <a:lstStyle/>
        <a:p>
          <a:endParaRPr lang="en-US"/>
        </a:p>
      </dgm:t>
    </dgm:pt>
    <dgm:pt modelId="{8228198C-FDC7-43B0-A62F-1AE3036625D3}">
      <dgm:prSet/>
      <dgm:spPr/>
      <dgm:t>
        <a:bodyPr/>
        <a:lstStyle/>
        <a:p>
          <a:r>
            <a:rPr lang="en-US"/>
            <a:t>165 at pen rearing/stocking sites</a:t>
          </a:r>
          <a:endParaRPr lang="en-US" dirty="0"/>
        </a:p>
      </dgm:t>
    </dgm:pt>
    <dgm:pt modelId="{6AD54BC9-9B68-43E8-B462-4FE341B82282}" type="parTrans" cxnId="{4CB06BC4-8DFE-4FC3-A0D7-27428D4CA024}">
      <dgm:prSet/>
      <dgm:spPr/>
      <dgm:t>
        <a:bodyPr/>
        <a:lstStyle/>
        <a:p>
          <a:endParaRPr lang="en-US"/>
        </a:p>
      </dgm:t>
    </dgm:pt>
    <dgm:pt modelId="{34F6F016-A2D2-4660-81C6-CD9186268880}" type="sibTrans" cxnId="{4CB06BC4-8DFE-4FC3-A0D7-27428D4CA024}">
      <dgm:prSet/>
      <dgm:spPr/>
      <dgm:t>
        <a:bodyPr/>
        <a:lstStyle/>
        <a:p>
          <a:endParaRPr lang="en-US"/>
        </a:p>
      </dgm:t>
    </dgm:pt>
    <dgm:pt modelId="{5A7344EF-2B77-45B2-A298-D244A357CB58}">
      <dgm:prSet/>
      <dgm:spPr/>
      <dgm:t>
        <a:bodyPr/>
        <a:lstStyle/>
        <a:p>
          <a:r>
            <a:rPr lang="en-US" dirty="0"/>
            <a:t>50 at hatcheries (existing permit also in place)</a:t>
          </a:r>
        </a:p>
      </dgm:t>
    </dgm:pt>
    <dgm:pt modelId="{9E2B7A36-FF84-4FF4-89F1-DD3F54BB3AB7}" type="parTrans" cxnId="{FA189DAA-8A09-4551-B6C6-F4C2790E2652}">
      <dgm:prSet/>
      <dgm:spPr/>
      <dgm:t>
        <a:bodyPr/>
        <a:lstStyle/>
        <a:p>
          <a:endParaRPr lang="en-US"/>
        </a:p>
      </dgm:t>
    </dgm:pt>
    <dgm:pt modelId="{BF44C11B-0628-4F60-966E-32D0A2448CFF}" type="sibTrans" cxnId="{FA189DAA-8A09-4551-B6C6-F4C2790E2652}">
      <dgm:prSet/>
      <dgm:spPr/>
      <dgm:t>
        <a:bodyPr/>
        <a:lstStyle/>
        <a:p>
          <a:endParaRPr lang="en-US"/>
        </a:p>
      </dgm:t>
    </dgm:pt>
    <dgm:pt modelId="{A916CBF3-0A60-4B2B-A694-124A23FF60C0}" type="pres">
      <dgm:prSet presAssocID="{D52A1038-25BE-416A-893B-D52D82322DB8}" presName="linear" presStyleCnt="0">
        <dgm:presLayoutVars>
          <dgm:animLvl val="lvl"/>
          <dgm:resizeHandles val="exact"/>
        </dgm:presLayoutVars>
      </dgm:prSet>
      <dgm:spPr/>
    </dgm:pt>
    <dgm:pt modelId="{5EBA9916-70F7-4A8F-8742-F7750BBC8DE6}" type="pres">
      <dgm:prSet presAssocID="{0EC872D7-E08E-4A54-9F6B-FA5406FD8CAB}" presName="parentText" presStyleLbl="node1" presStyleIdx="0" presStyleCnt="5" custLinFactNeighborX="14" custLinFactNeighborY="15331">
        <dgm:presLayoutVars>
          <dgm:chMax val="0"/>
          <dgm:bulletEnabled val="1"/>
        </dgm:presLayoutVars>
      </dgm:prSet>
      <dgm:spPr/>
    </dgm:pt>
    <dgm:pt modelId="{D1AD8CE4-F489-416D-860A-68F4A15AD907}" type="pres">
      <dgm:prSet presAssocID="{832423A2-157F-4B15-B374-68CA2E15BF6D}" presName="spacer" presStyleCnt="0"/>
      <dgm:spPr/>
    </dgm:pt>
    <dgm:pt modelId="{7D451C1C-6948-40B2-914A-ACCF99073C9E}" type="pres">
      <dgm:prSet presAssocID="{FB513C50-2F4C-48F7-9D55-89789724757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4DAF013-03DE-4989-A106-A808D67F4EFF}" type="pres">
      <dgm:prSet presAssocID="{516F0CB9-F85C-4D1A-AB25-2DA771D37203}" presName="spacer" presStyleCnt="0"/>
      <dgm:spPr/>
    </dgm:pt>
    <dgm:pt modelId="{815601CC-4FF6-4765-AF6B-63DE75BA9A8D}" type="pres">
      <dgm:prSet presAssocID="{9F098CFA-CE91-4240-AA26-5B241E7B9D5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678DBEB-2327-4ED5-9D96-774F433F7476}" type="pres">
      <dgm:prSet presAssocID="{265240F8-8FB7-4BD7-A059-9E4DB8E8E03D}" presName="spacer" presStyleCnt="0"/>
      <dgm:spPr/>
    </dgm:pt>
    <dgm:pt modelId="{8407B048-C165-4E11-BC16-1AFD49E12834}" type="pres">
      <dgm:prSet presAssocID="{8228198C-FDC7-43B0-A62F-1AE3036625D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39002C76-0B40-45CB-ABEF-CC622EB38686}" type="pres">
      <dgm:prSet presAssocID="{34F6F016-A2D2-4660-81C6-CD9186268880}" presName="spacer" presStyleCnt="0"/>
      <dgm:spPr/>
    </dgm:pt>
    <dgm:pt modelId="{91192790-FF43-4598-93C4-CDBCD9CE9CB9}" type="pres">
      <dgm:prSet presAssocID="{5A7344EF-2B77-45B2-A298-D244A357CB58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4468606-584C-4DFF-9D7F-5BA769CD0936}" type="presOf" srcId="{0EC872D7-E08E-4A54-9F6B-FA5406FD8CAB}" destId="{5EBA9916-70F7-4A8F-8742-F7750BBC8DE6}" srcOrd="0" destOrd="0" presId="urn:microsoft.com/office/officeart/2005/8/layout/vList2"/>
    <dgm:cxn modelId="{525C9319-DE35-466A-AE43-20C9ACA6CB6F}" srcId="{D52A1038-25BE-416A-893B-D52D82322DB8}" destId="{9F098CFA-CE91-4240-AA26-5B241E7B9D57}" srcOrd="2" destOrd="0" parTransId="{7643510B-1710-4B5F-93B2-68B2965D21E8}" sibTransId="{265240F8-8FB7-4BD7-A059-9E4DB8E8E03D}"/>
    <dgm:cxn modelId="{78C94E59-93CF-4F1B-88C1-289CE89681BA}" srcId="{D52A1038-25BE-416A-893B-D52D82322DB8}" destId="{FB513C50-2F4C-48F7-9D55-897897247577}" srcOrd="1" destOrd="0" parTransId="{2AAB17BF-2356-4943-9BBE-FACE4937A167}" sibTransId="{516F0CB9-F85C-4D1A-AB25-2DA771D37203}"/>
    <dgm:cxn modelId="{64CDE460-A269-4D87-837A-8FF3BB497BD4}" type="presOf" srcId="{D52A1038-25BE-416A-893B-D52D82322DB8}" destId="{A916CBF3-0A60-4B2B-A694-124A23FF60C0}" srcOrd="0" destOrd="0" presId="urn:microsoft.com/office/officeart/2005/8/layout/vList2"/>
    <dgm:cxn modelId="{50C3248A-465E-4A12-BEA8-F9F267A99779}" type="presOf" srcId="{5A7344EF-2B77-45B2-A298-D244A357CB58}" destId="{91192790-FF43-4598-93C4-CDBCD9CE9CB9}" srcOrd="0" destOrd="0" presId="urn:microsoft.com/office/officeart/2005/8/layout/vList2"/>
    <dgm:cxn modelId="{908214A4-4EB9-480F-B8E0-CFE0B5C396A9}" type="presOf" srcId="{9F098CFA-CE91-4240-AA26-5B241E7B9D57}" destId="{815601CC-4FF6-4765-AF6B-63DE75BA9A8D}" srcOrd="0" destOrd="0" presId="urn:microsoft.com/office/officeart/2005/8/layout/vList2"/>
    <dgm:cxn modelId="{FA189DAA-8A09-4551-B6C6-F4C2790E2652}" srcId="{D52A1038-25BE-416A-893B-D52D82322DB8}" destId="{5A7344EF-2B77-45B2-A298-D244A357CB58}" srcOrd="4" destOrd="0" parTransId="{9E2B7A36-FF84-4FF4-89F1-DD3F54BB3AB7}" sibTransId="{BF44C11B-0628-4F60-966E-32D0A2448CFF}"/>
    <dgm:cxn modelId="{3EA560B4-1BAB-4326-82C1-AA71A4E0C8E7}" type="presOf" srcId="{8228198C-FDC7-43B0-A62F-1AE3036625D3}" destId="{8407B048-C165-4E11-BC16-1AFD49E12834}" srcOrd="0" destOrd="0" presId="urn:microsoft.com/office/officeart/2005/8/layout/vList2"/>
    <dgm:cxn modelId="{7E892AC0-3F9A-4FAF-A36C-5606DF18CF4F}" srcId="{D52A1038-25BE-416A-893B-D52D82322DB8}" destId="{0EC872D7-E08E-4A54-9F6B-FA5406FD8CAB}" srcOrd="0" destOrd="0" parTransId="{89C046F9-55D3-42CD-B40A-4EF1AE40E10E}" sibTransId="{832423A2-157F-4B15-B374-68CA2E15BF6D}"/>
    <dgm:cxn modelId="{A6F966C3-8662-41CD-985B-3A2F3DE14943}" type="presOf" srcId="{FB513C50-2F4C-48F7-9D55-897897247577}" destId="{7D451C1C-6948-40B2-914A-ACCF99073C9E}" srcOrd="0" destOrd="0" presId="urn:microsoft.com/office/officeart/2005/8/layout/vList2"/>
    <dgm:cxn modelId="{4CB06BC4-8DFE-4FC3-A0D7-27428D4CA024}" srcId="{D52A1038-25BE-416A-893B-D52D82322DB8}" destId="{8228198C-FDC7-43B0-A62F-1AE3036625D3}" srcOrd="3" destOrd="0" parTransId="{6AD54BC9-9B68-43E8-B462-4FE341B82282}" sibTransId="{34F6F016-A2D2-4660-81C6-CD9186268880}"/>
    <dgm:cxn modelId="{54CBF2B1-6BBB-43AD-B103-7A0257BB6F4F}" type="presParOf" srcId="{A916CBF3-0A60-4B2B-A694-124A23FF60C0}" destId="{5EBA9916-70F7-4A8F-8742-F7750BBC8DE6}" srcOrd="0" destOrd="0" presId="urn:microsoft.com/office/officeart/2005/8/layout/vList2"/>
    <dgm:cxn modelId="{C50D3F1A-97EA-4345-8A85-3B2C6F54477A}" type="presParOf" srcId="{A916CBF3-0A60-4B2B-A694-124A23FF60C0}" destId="{D1AD8CE4-F489-416D-860A-68F4A15AD907}" srcOrd="1" destOrd="0" presId="urn:microsoft.com/office/officeart/2005/8/layout/vList2"/>
    <dgm:cxn modelId="{1D2195B3-0B63-49EF-9D49-1480C736F7FA}" type="presParOf" srcId="{A916CBF3-0A60-4B2B-A694-124A23FF60C0}" destId="{7D451C1C-6948-40B2-914A-ACCF99073C9E}" srcOrd="2" destOrd="0" presId="urn:microsoft.com/office/officeart/2005/8/layout/vList2"/>
    <dgm:cxn modelId="{17E03C14-E0E2-4606-A809-3D7F21413BFE}" type="presParOf" srcId="{A916CBF3-0A60-4B2B-A694-124A23FF60C0}" destId="{D4DAF013-03DE-4989-A106-A808D67F4EFF}" srcOrd="3" destOrd="0" presId="urn:microsoft.com/office/officeart/2005/8/layout/vList2"/>
    <dgm:cxn modelId="{452A2FA2-E6B5-4342-A6C1-742F858D4A4E}" type="presParOf" srcId="{A916CBF3-0A60-4B2B-A694-124A23FF60C0}" destId="{815601CC-4FF6-4765-AF6B-63DE75BA9A8D}" srcOrd="4" destOrd="0" presId="urn:microsoft.com/office/officeart/2005/8/layout/vList2"/>
    <dgm:cxn modelId="{E1B30FFF-E971-4230-B6EF-F9594B26E7DA}" type="presParOf" srcId="{A916CBF3-0A60-4B2B-A694-124A23FF60C0}" destId="{C678DBEB-2327-4ED5-9D96-774F433F7476}" srcOrd="5" destOrd="0" presId="urn:microsoft.com/office/officeart/2005/8/layout/vList2"/>
    <dgm:cxn modelId="{80CA2F14-77B6-45F6-86B7-C1C5F793EED8}" type="presParOf" srcId="{A916CBF3-0A60-4B2B-A694-124A23FF60C0}" destId="{8407B048-C165-4E11-BC16-1AFD49E12834}" srcOrd="6" destOrd="0" presId="urn:microsoft.com/office/officeart/2005/8/layout/vList2"/>
    <dgm:cxn modelId="{464870A1-8566-44BE-A309-73BD301EBFEB}" type="presParOf" srcId="{A916CBF3-0A60-4B2B-A694-124A23FF60C0}" destId="{39002C76-0B40-45CB-ABEF-CC622EB38686}" srcOrd="7" destOrd="0" presId="urn:microsoft.com/office/officeart/2005/8/layout/vList2"/>
    <dgm:cxn modelId="{844D3A80-74CD-4D56-A5FF-508D889676D1}" type="presParOf" srcId="{A916CBF3-0A60-4B2B-A694-124A23FF60C0}" destId="{91192790-FF43-4598-93C4-CDBCD9CE9C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13AB5-6F03-474C-9715-27830F9FB3D3}">
      <dsp:nvSpPr>
        <dsp:cNvPr id="0" name=""/>
        <dsp:cNvSpPr/>
      </dsp:nvSpPr>
      <dsp:spPr>
        <a:xfrm>
          <a:off x="0" y="57738"/>
          <a:ext cx="5518150" cy="10448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Based on USFWS 2017 EA which allows for protection of human health and safety, listed species, aquaculture and property.</a:t>
          </a:r>
        </a:p>
      </dsp:txBody>
      <dsp:txXfrm>
        <a:off x="51003" y="108741"/>
        <a:ext cx="5416144" cy="942803"/>
      </dsp:txXfrm>
    </dsp:sp>
    <dsp:sp modelId="{517EF5BD-A7F4-4073-A14C-0FDC594AD9C1}">
      <dsp:nvSpPr>
        <dsp:cNvPr id="0" name=""/>
        <dsp:cNvSpPr/>
      </dsp:nvSpPr>
      <dsp:spPr>
        <a:xfrm>
          <a:off x="0" y="1157268"/>
          <a:ext cx="5518150" cy="104480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Flyway and regional take limits. Conservative, then moderate.</a:t>
          </a:r>
        </a:p>
      </dsp:txBody>
      <dsp:txXfrm>
        <a:off x="51003" y="1208271"/>
        <a:ext cx="5416144" cy="942803"/>
      </dsp:txXfrm>
    </dsp:sp>
    <dsp:sp modelId="{E5CC7075-5471-49A8-BE0C-7E5006CA08DF}">
      <dsp:nvSpPr>
        <dsp:cNvPr id="0" name=""/>
        <dsp:cNvSpPr/>
      </dsp:nvSpPr>
      <dsp:spPr>
        <a:xfrm>
          <a:off x="0" y="2256798"/>
          <a:ext cx="5518150" cy="104480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Current NY permit authorizes take of 1,500 adults, 6,800 nests.</a:t>
          </a:r>
        </a:p>
      </dsp:txBody>
      <dsp:txXfrm>
        <a:off x="51003" y="2307801"/>
        <a:ext cx="5416144" cy="942803"/>
      </dsp:txXfrm>
    </dsp:sp>
    <dsp:sp modelId="{2A437FD6-E7CE-4D2C-8984-18A49D1F5F14}">
      <dsp:nvSpPr>
        <dsp:cNvPr id="0" name=""/>
        <dsp:cNvSpPr/>
      </dsp:nvSpPr>
      <dsp:spPr>
        <a:xfrm>
          <a:off x="0" y="3356328"/>
          <a:ext cx="5518150" cy="104480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Location specific-LGI and Gull Is., Murphy, Little and </a:t>
          </a:r>
          <a:r>
            <a:rPr lang="en-US" sz="1900" kern="1200" dirty="0" err="1"/>
            <a:t>Wantry</a:t>
          </a:r>
          <a:r>
            <a:rPr lang="en-US" sz="1900" kern="1200" dirty="0"/>
            <a:t>, Four Brothers, </a:t>
          </a:r>
          <a:r>
            <a:rPr lang="en-US" sz="1900" kern="1200" dirty="0" err="1"/>
            <a:t>Donnellys</a:t>
          </a:r>
          <a:r>
            <a:rPr lang="en-US" sz="1900" kern="1200" dirty="0"/>
            <a:t> wall and Motor and Reef lighthouse and Strawberry Is. </a:t>
          </a:r>
        </a:p>
      </dsp:txBody>
      <dsp:txXfrm>
        <a:off x="51003" y="3407331"/>
        <a:ext cx="5416144" cy="942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A9916-70F7-4A8F-8742-F7750BBC8DE6}">
      <dsp:nvSpPr>
        <dsp:cNvPr id="0" name=""/>
        <dsp:cNvSpPr/>
      </dsp:nvSpPr>
      <dsp:spPr>
        <a:xfrm>
          <a:off x="0" y="42462"/>
          <a:ext cx="6663965" cy="8391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For 2021, keeping specific to fisheries needs, open water, pen rearing/stocking sites, and hatcheries</a:t>
          </a:r>
        </a:p>
      </dsp:txBody>
      <dsp:txXfrm>
        <a:off x="40962" y="83424"/>
        <a:ext cx="6582041" cy="757185"/>
      </dsp:txXfrm>
    </dsp:sp>
    <dsp:sp modelId="{7D451C1C-6948-40B2-914A-ACCF99073C9E}">
      <dsp:nvSpPr>
        <dsp:cNvPr id="0" name=""/>
        <dsp:cNvSpPr/>
      </dsp:nvSpPr>
      <dsp:spPr>
        <a:xfrm>
          <a:off x="0" y="918148"/>
          <a:ext cx="6663965" cy="839109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Proposing take up to 300 on Oneida Lake during migration (in addition to 300 which may be taken through season as part of diet study on existing scientific collectors permit)</a:t>
          </a:r>
        </a:p>
      </dsp:txBody>
      <dsp:txXfrm>
        <a:off x="40962" y="959110"/>
        <a:ext cx="6582041" cy="757185"/>
      </dsp:txXfrm>
    </dsp:sp>
    <dsp:sp modelId="{815601CC-4FF6-4765-AF6B-63DE75BA9A8D}">
      <dsp:nvSpPr>
        <dsp:cNvPr id="0" name=""/>
        <dsp:cNvSpPr/>
      </dsp:nvSpPr>
      <dsp:spPr>
        <a:xfrm>
          <a:off x="0" y="1800457"/>
          <a:ext cx="6663965" cy="83910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600 Eastern Basin Lake Ontario</a:t>
          </a:r>
        </a:p>
      </dsp:txBody>
      <dsp:txXfrm>
        <a:off x="40962" y="1841419"/>
        <a:ext cx="6582041" cy="757185"/>
      </dsp:txXfrm>
    </dsp:sp>
    <dsp:sp modelId="{8407B048-C165-4E11-BC16-1AFD49E12834}">
      <dsp:nvSpPr>
        <dsp:cNvPr id="0" name=""/>
        <dsp:cNvSpPr/>
      </dsp:nvSpPr>
      <dsp:spPr>
        <a:xfrm>
          <a:off x="0" y="2682767"/>
          <a:ext cx="6663965" cy="839109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165 at pen rearing/stocking sites</a:t>
          </a:r>
          <a:endParaRPr lang="en-US" sz="1500" kern="1200" dirty="0"/>
        </a:p>
      </dsp:txBody>
      <dsp:txXfrm>
        <a:off x="40962" y="2723729"/>
        <a:ext cx="6582041" cy="757185"/>
      </dsp:txXfrm>
    </dsp:sp>
    <dsp:sp modelId="{91192790-FF43-4598-93C4-CDBCD9CE9CB9}">
      <dsp:nvSpPr>
        <dsp:cNvPr id="0" name=""/>
        <dsp:cNvSpPr/>
      </dsp:nvSpPr>
      <dsp:spPr>
        <a:xfrm>
          <a:off x="0" y="3565076"/>
          <a:ext cx="6663965" cy="83910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50 at hatcheries (existing permit also in place)</a:t>
          </a:r>
        </a:p>
      </dsp:txBody>
      <dsp:txXfrm>
        <a:off x="40962" y="3606038"/>
        <a:ext cx="6582041" cy="7571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1C15E-B92E-437B-8D04-F38B7BF5147C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EED46-EFE3-4EDC-903E-37F41815E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6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12192000" cy="18365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5" name="Rectangle 4"/>
          <p:cNvSpPr/>
          <p:nvPr userDrawn="1"/>
        </p:nvSpPr>
        <p:spPr>
          <a:xfrm>
            <a:off x="0" y="-3"/>
            <a:ext cx="12192000" cy="4953003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Rectangle 7"/>
          <p:cNvSpPr/>
          <p:nvPr userDrawn="1"/>
        </p:nvSpPr>
        <p:spPr>
          <a:xfrm rot="10800000" flipV="1">
            <a:off x="0" y="5054600"/>
            <a:ext cx="12192000" cy="180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1104" tIns="268224" rIns="0" bIns="365760" rtlCol="0" anchor="t" anchorCtr="0"/>
          <a:lstStyle/>
          <a:p>
            <a:pPr marL="287331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717046" algn="r"/>
              </a:tabLst>
              <a:defRPr/>
            </a:pPr>
            <a:endParaRPr lang="en-US" sz="1867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4953000"/>
            <a:ext cx="12192000" cy="101600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36516"/>
            <a:ext cx="11201400" cy="1475009"/>
          </a:xfrm>
        </p:spPr>
        <p:txBody>
          <a:bodyPr anchor="b">
            <a:normAutofit/>
          </a:bodyPr>
          <a:lstStyle>
            <a:lvl1pPr algn="l">
              <a:defRPr sz="5333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504450"/>
            <a:ext cx="11201400" cy="1214783"/>
          </a:xfrm>
        </p:spPr>
        <p:txBody>
          <a:bodyPr>
            <a:normAutofit/>
          </a:bodyPr>
          <a:lstStyle>
            <a:lvl1pPr marL="0" indent="0" algn="l">
              <a:buNone/>
              <a:defRPr sz="3733" b="1">
                <a:solidFill>
                  <a:schemeClr val="bg1">
                    <a:lumMod val="9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16" y="485776"/>
            <a:ext cx="4705507" cy="123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791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4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162464"/>
            <a:ext cx="7112000" cy="3603337"/>
          </a:xfrm>
          <a:solidFill>
            <a:srgbClr val="002D73"/>
          </a:solidFill>
        </p:spPr>
        <p:txBody>
          <a:bodyPr lIns="512064" tIns="228600" rIns="365760" anchor="t" anchorCtr="0">
            <a:normAutofit/>
          </a:bodyPr>
          <a:lstStyle>
            <a:lvl1pPr>
              <a:lnSpc>
                <a:spcPct val="100000"/>
              </a:lnSpc>
              <a:defRPr sz="5333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040" y="4389120"/>
            <a:ext cx="6014720" cy="1188720"/>
          </a:xfrm>
        </p:spPr>
        <p:txBody>
          <a:bodyPr>
            <a:normAutofit/>
          </a:bodyPr>
          <a:lstStyle>
            <a:lvl1pPr marL="0" indent="0">
              <a:buNone/>
              <a:defRPr sz="3733" b="1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0" y="153991"/>
            <a:ext cx="12192000" cy="293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" tIns="60960" rIns="365760" rtlCol="0" anchor="ctr"/>
          <a:lstStyle/>
          <a:p>
            <a:pPr marL="287331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66775" algn="r"/>
              </a:tabLst>
              <a:defRPr/>
            </a:pPr>
            <a:r>
              <a:rPr lang="en-US" sz="16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16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287331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666775" algn="r"/>
                </a:tabLst>
                <a:defRPr/>
              </a:pPr>
              <a:t>‹#›</a:t>
            </a:fld>
            <a:endParaRPr lang="en-US" sz="16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2053938"/>
            <a:ext cx="7112000" cy="108525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96" y="6013451"/>
            <a:ext cx="2253805" cy="59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84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78390"/>
            <a:ext cx="11480800" cy="1226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1904615"/>
            <a:ext cx="5556251" cy="45639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3202" y="1904615"/>
            <a:ext cx="5517799" cy="45639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4527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78391"/>
            <a:ext cx="11480800" cy="12262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1" y="1904615"/>
            <a:ext cx="5380953" cy="82391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201" y="2858703"/>
            <a:ext cx="5380953" cy="3513133"/>
          </a:xfrm>
        </p:spPr>
        <p:txBody>
          <a:bodyPr>
            <a:normAutofit/>
          </a:bodyPr>
          <a:lstStyle>
            <a:lvl1pPr>
              <a:spcAft>
                <a:spcPts val="400"/>
              </a:spcAft>
              <a:defRPr sz="2400"/>
            </a:lvl1pPr>
            <a:lvl2pPr>
              <a:spcAft>
                <a:spcPts val="400"/>
              </a:spcAft>
              <a:defRPr sz="2400"/>
            </a:lvl2pPr>
            <a:lvl3pPr>
              <a:spcAft>
                <a:spcPts val="400"/>
              </a:spcAft>
              <a:defRPr sz="2400"/>
            </a:lvl3pPr>
            <a:lvl4pPr>
              <a:spcAft>
                <a:spcPts val="400"/>
              </a:spcAft>
              <a:defRPr sz="2400"/>
            </a:lvl4pPr>
            <a:lvl5pPr>
              <a:spcAft>
                <a:spcPts val="400"/>
              </a:spcAf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21209" y="1904615"/>
            <a:ext cx="5389793" cy="82391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2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21208" y="2858703"/>
            <a:ext cx="5389792" cy="3513133"/>
          </a:xfrm>
        </p:spPr>
        <p:txBody>
          <a:bodyPr>
            <a:normAutofit/>
          </a:bodyPr>
          <a:lstStyle>
            <a:lvl1pPr>
              <a:spcAft>
                <a:spcPts val="400"/>
              </a:spcAft>
              <a:defRPr sz="2400"/>
            </a:lvl1pPr>
            <a:lvl2pPr>
              <a:spcAft>
                <a:spcPts val="400"/>
              </a:spcAft>
              <a:defRPr sz="2400"/>
            </a:lvl2pPr>
            <a:lvl3pPr>
              <a:spcAft>
                <a:spcPts val="400"/>
              </a:spcAft>
              <a:defRPr sz="2400"/>
            </a:lvl3pPr>
            <a:lvl4pPr>
              <a:spcAft>
                <a:spcPts val="400"/>
              </a:spcAft>
              <a:defRPr sz="2400"/>
            </a:lvl4pPr>
            <a:lvl5pPr>
              <a:spcAft>
                <a:spcPts val="400"/>
              </a:spcAf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8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678388"/>
            <a:ext cx="11480800" cy="12266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75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6724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0" y="81394"/>
            <a:ext cx="12192000" cy="401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576" tIns="109728" rIns="365760" bIns="73152" rtlCol="0" anchor="ctr"/>
          <a:lstStyle/>
          <a:p>
            <a:pPr marL="287331" marR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1666775" algn="r"/>
              </a:tabLst>
              <a:defRPr/>
            </a:pPr>
            <a:r>
              <a:rPr lang="en-US" sz="16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16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287331" marR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1666775" algn="r"/>
                </a:tabLst>
                <a:defRPr/>
              </a:pPr>
              <a:t>‹#›</a:t>
            </a:fld>
            <a:endParaRPr lang="en-US" sz="16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200" y="678390"/>
            <a:ext cx="11480800" cy="1226225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0200" y="1904614"/>
            <a:ext cx="11480800" cy="45808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81393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96" y="6013451"/>
            <a:ext cx="2253809" cy="591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201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8594" indent="-228594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457189" indent="-228594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Wingdings" panose="05000000000000000000" pitchFamily="2" charset="2"/>
        <a:buChar char="§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631810" indent="-171446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SzPct val="75000"/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800080" indent="-171446" algn="l" defTabSz="914377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SzPct val="75000"/>
        <a:buFont typeface="Wingdings" panose="05000000000000000000" pitchFamily="2" charset="2"/>
        <a:buChar char="§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196AB-F2DD-4C6C-900F-1D9D3883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Cormorant Management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6839F-274B-48A2-B6B9-270991592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tale of two permits (or maybe four if you’re counting!)</a:t>
            </a:r>
          </a:p>
          <a:p>
            <a:endParaRPr lang="en-US" dirty="0"/>
          </a:p>
          <a:p>
            <a:r>
              <a:rPr lang="en-US" sz="4200" dirty="0"/>
              <a:t>Oneida Lake Association Virtual Meeting</a:t>
            </a:r>
          </a:p>
          <a:p>
            <a:r>
              <a:rPr lang="en-US" sz="4200" dirty="0"/>
              <a:t> April 28, 2021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600" dirty="0"/>
              <a:t>Jim Farquhar</a:t>
            </a:r>
          </a:p>
          <a:p>
            <a:r>
              <a:rPr lang="en-US" sz="1600" dirty="0"/>
              <a:t>NYSDEC, Albany, NY</a:t>
            </a:r>
          </a:p>
          <a:p>
            <a:r>
              <a:rPr lang="en-US" sz="1600" dirty="0"/>
              <a:t>James.Farquhar@dec.ny.gov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01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19EBC-268F-4541-80CD-7439C665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The New Double-crested Cormorant Permit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81AA5-B599-4DD8-B8E0-26055B5081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And a comparison to individual depredation permits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D6896-883D-44CD-B6C6-934841E2D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0201" y="2617365"/>
            <a:ext cx="5380953" cy="375447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50 CFR §21.28: Special Double-crested  depredation permit</a:t>
            </a:r>
          </a:p>
          <a:p>
            <a:pPr lvl="0"/>
            <a:r>
              <a:rPr lang="en-US" dirty="0"/>
              <a:t>2021-future</a:t>
            </a:r>
          </a:p>
          <a:p>
            <a:pPr lvl="0"/>
            <a:r>
              <a:rPr lang="en-US" dirty="0"/>
              <a:t>FOR State or Tribal fish and wildlife agencies</a:t>
            </a:r>
          </a:p>
          <a:p>
            <a:pPr lvl="0"/>
            <a:r>
              <a:rPr lang="en-US" dirty="0"/>
              <a:t>State- and Tribal-owned or operated aquaculture facilities, including hatcheries</a:t>
            </a:r>
          </a:p>
          <a:p>
            <a:pPr lvl="0"/>
            <a:r>
              <a:rPr lang="en-US" dirty="0"/>
              <a:t>Health and Human Safety</a:t>
            </a:r>
          </a:p>
          <a:p>
            <a:pPr lvl="0"/>
            <a:r>
              <a:rPr lang="en-US" dirty="0"/>
              <a:t>Threatened and endangered species</a:t>
            </a:r>
          </a:p>
          <a:p>
            <a:pPr lvl="0"/>
            <a:r>
              <a:rPr lang="en-US" dirty="0"/>
              <a:t>State- or Tribal-owned property and assets</a:t>
            </a:r>
          </a:p>
          <a:p>
            <a:pPr lvl="0"/>
            <a:r>
              <a:rPr lang="en-US" dirty="0">
                <a:highlight>
                  <a:srgbClr val="00FF00"/>
                </a:highlight>
              </a:rPr>
              <a:t>Wild and Public-stocked fish</a:t>
            </a:r>
          </a:p>
          <a:p>
            <a:pPr lvl="0"/>
            <a:r>
              <a:rPr lang="en-US" dirty="0"/>
              <a:t>PTL now 37,019 for AF</a:t>
            </a:r>
          </a:p>
          <a:p>
            <a:pPr lvl="0"/>
            <a:r>
              <a:rPr lang="en-US" dirty="0"/>
              <a:t>Take not apportioned to states based on prior history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E38B20-A51A-4479-A72B-B0B48CDE6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1208" y="2384981"/>
            <a:ext cx="5389792" cy="398685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50 CFR §21.41: Individual Depredation Permits </a:t>
            </a:r>
          </a:p>
          <a:p>
            <a:pPr lvl="0"/>
            <a:r>
              <a:rPr lang="en-US" dirty="0"/>
              <a:t>2018-present</a:t>
            </a:r>
          </a:p>
          <a:p>
            <a:pPr lvl="0"/>
            <a:r>
              <a:rPr lang="en-US" dirty="0"/>
              <a:t>FOR individuals, States, Tribes</a:t>
            </a:r>
          </a:p>
          <a:p>
            <a:pPr lvl="0"/>
            <a:r>
              <a:rPr lang="en-US" dirty="0"/>
              <a:t>Aquaculture facilities</a:t>
            </a:r>
          </a:p>
          <a:p>
            <a:pPr lvl="0"/>
            <a:r>
              <a:rPr lang="en-US" dirty="0"/>
              <a:t>Health and Human Safety</a:t>
            </a:r>
          </a:p>
          <a:p>
            <a:pPr lvl="0"/>
            <a:r>
              <a:rPr lang="en-US" dirty="0"/>
              <a:t>Threatened and Endangered Species</a:t>
            </a:r>
          </a:p>
          <a:p>
            <a:pPr lvl="0"/>
            <a:r>
              <a:rPr lang="en-US" dirty="0"/>
              <a:t>Property</a:t>
            </a:r>
          </a:p>
          <a:p>
            <a:pPr lvl="0"/>
            <a:r>
              <a:rPr lang="en-US" dirty="0"/>
              <a:t>PTL range was 11,600-25,000 for AF</a:t>
            </a:r>
          </a:p>
          <a:p>
            <a:pPr lvl="0"/>
            <a:r>
              <a:rPr lang="en-US" dirty="0"/>
              <a:t>Take apportioned to states based on prior history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28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7682D2F-E5BF-4A7C-99D3-B56260DAC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678390"/>
            <a:ext cx="11480800" cy="46225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15DD735-44BF-4B0F-9F34-C8E143E7C3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NY Depredation Permit sans Fish (renewal)</a:t>
            </a: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096A7398-0DA0-49F3-A924-75480B92405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2529768"/>
              </p:ext>
            </p:extLst>
          </p:nvPr>
        </p:nvGraphicFramePr>
        <p:xfrm>
          <a:off x="6292850" y="1461156"/>
          <a:ext cx="5518150" cy="4458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6009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80CF7-5B9E-440B-BCC1-2550F8A7C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200" y="678390"/>
            <a:ext cx="11480800" cy="52824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CBC95-3E69-4453-8E48-5FFF8816A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0201" y="1904615"/>
            <a:ext cx="4458616" cy="4563919"/>
          </a:xfrm>
        </p:spPr>
        <p:txBody>
          <a:bodyPr>
            <a:normAutofit/>
          </a:bodyPr>
          <a:lstStyle/>
          <a:p>
            <a:r>
              <a:rPr lang="en-US" sz="3600" dirty="0"/>
              <a:t>New Special State Permi</a:t>
            </a:r>
            <a:r>
              <a:rPr lang="en-US" sz="4000" dirty="0"/>
              <a:t>t</a:t>
            </a:r>
            <a:r>
              <a:rPr lang="en-US" sz="3600" dirty="0"/>
              <a:t> for NY (in progress)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308C0F1-EEB7-436F-AE27-FF936C99DF2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21418393"/>
              </p:ext>
            </p:extLst>
          </p:nvPr>
        </p:nvGraphicFramePr>
        <p:xfrm>
          <a:off x="5147035" y="1376313"/>
          <a:ext cx="6663965" cy="444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669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ECE6E-D67E-4928-B5FC-3B327E034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62" y="3050434"/>
            <a:ext cx="3722933" cy="757130"/>
          </a:xfrm>
          <a:ln w="25400" cap="sq">
            <a:solidFill>
              <a:srgbClr val="FFFFFF"/>
            </a:solidFill>
            <a:miter lim="800000"/>
          </a:ln>
        </p:spPr>
        <p:txBody>
          <a:bodyPr wrap="square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Oneida Lake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27278-F50D-46BF-8E93-9F5E72F95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74536" y="640080"/>
            <a:ext cx="5053066" cy="703528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/>
              <a:t>Highlights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FB1DB-ED58-4683-896B-31E93456C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0204" y="1343609"/>
            <a:ext cx="5057398" cy="487431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Region 6 and 7 conducted 30 count trips</a:t>
            </a:r>
          </a:p>
          <a:p>
            <a:r>
              <a:rPr lang="en-US" dirty="0"/>
              <a:t>Collected 217 cormorants for diet study (220 allowed)</a:t>
            </a:r>
          </a:p>
          <a:p>
            <a:r>
              <a:rPr lang="en-US" dirty="0"/>
              <a:t>Goby most prominent in diet, but walleye accounted for most by weight</a:t>
            </a:r>
          </a:p>
          <a:p>
            <a:r>
              <a:rPr lang="en-US" dirty="0"/>
              <a:t>Average count of 307 DCCO/trip</a:t>
            </a:r>
          </a:p>
          <a:p>
            <a:r>
              <a:rPr lang="en-US" dirty="0"/>
              <a:t>Peak count 935 21-Sept</a:t>
            </a:r>
          </a:p>
          <a:p>
            <a:r>
              <a:rPr lang="en-US" dirty="0"/>
              <a:t>Counts lower than </a:t>
            </a:r>
            <a:r>
              <a:rPr lang="en-US"/>
              <a:t>those in </a:t>
            </a:r>
            <a:r>
              <a:rPr lang="en-US" dirty="0"/>
              <a:t>2017-19, </a:t>
            </a:r>
            <a:r>
              <a:rPr lang="en-US"/>
              <a:t>more similar to 2012-16   ??? </a:t>
            </a:r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200579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16x9_dark-dec.potx" id="{687F9AFF-1AD7-499A-9B3F-E35C385E48D8}" vid="{FD93ADC0-8CA5-4AB4-83B1-AE0294CFF3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C1320E81B9B748B305202A2FB82816" ma:contentTypeVersion="4" ma:contentTypeDescription="Create a new document." ma:contentTypeScope="" ma:versionID="fde3fc90af4eac477286a8b1aaf3f112">
  <xsd:schema xmlns:xsd="http://www.w3.org/2001/XMLSchema" xmlns:xs="http://www.w3.org/2001/XMLSchema" xmlns:p="http://schemas.microsoft.com/office/2006/metadata/properties" xmlns:ns2="0119cb91-a6ca-4cca-bbb9-26ed1d827847" xmlns:ns3="6f6ad521-03a9-4c3f-a0c8-12cdf6d82bfc" targetNamespace="http://schemas.microsoft.com/office/2006/metadata/properties" ma:root="true" ma:fieldsID="3f4fc07f3ddcd5d2d765ef01a392a9ac" ns2:_="" ns3:_="">
    <xsd:import namespace="0119cb91-a6ca-4cca-bbb9-26ed1d827847"/>
    <xsd:import namespace="6f6ad521-03a9-4c3f-a0c8-12cdf6d82b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19cb91-a6ca-4cca-bbb9-26ed1d8278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ad521-03a9-4c3f-a0c8-12cdf6d82b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f6ad521-03a9-4c3f-a0c8-12cdf6d82bfc">
      <UserInfo>
        <DisplayName>Albino, Melissa A (DEC)</DisplayName>
        <AccountId>988</AccountId>
        <AccountType/>
      </UserInfo>
      <UserInfo>
        <DisplayName>Davidson, Maureen (DEC)</DisplayName>
        <AccountId>1001</AccountId>
        <AccountType/>
      </UserInfo>
      <UserInfo>
        <DisplayName>Anderson, Peter (DEC)</DisplayName>
        <AccountId>1140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115FB8-1B9A-4639-8A60-035103C3C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19cb91-a6ca-4cca-bbb9-26ed1d827847"/>
    <ds:schemaRef ds:uri="6f6ad521-03a9-4c3f-a0c8-12cdf6d82b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581D8B-D787-48F0-8E2D-F0BA381B324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6f6ad521-03a9-4c3f-a0c8-12cdf6d82bfc"/>
    <ds:schemaRef ds:uri="http://purl.org/dc/elements/1.1/"/>
    <ds:schemaRef ds:uri="http://schemas.microsoft.com/office/2006/metadata/properties"/>
    <ds:schemaRef ds:uri="0119cb91-a6ca-4cca-bbb9-26ed1d82784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1DF9C4-B5D9-43A1-AA09-7F4B127D6A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7103</TotalTime>
  <Words>375</Words>
  <Application>Microsoft Macintosh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1_Office Theme</vt:lpstr>
      <vt:lpstr>Cormorant Management 2021</vt:lpstr>
      <vt:lpstr>The New Double-crested Cormorant Permit</vt:lpstr>
      <vt:lpstr>PowerPoint Presentation</vt:lpstr>
      <vt:lpstr>PowerPoint Presentation</vt:lpstr>
      <vt:lpstr>Oneida Lake 2020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Meeting intro slides</dc:title>
  <dc:creator>Anderson, Peter (DEC)</dc:creator>
  <cp:lastModifiedBy>wantry snyder</cp:lastModifiedBy>
  <cp:revision>623</cp:revision>
  <cp:lastPrinted>2019-12-05T19:40:18Z</cp:lastPrinted>
  <dcterms:created xsi:type="dcterms:W3CDTF">2017-11-27T21:32:55Z</dcterms:created>
  <dcterms:modified xsi:type="dcterms:W3CDTF">2021-04-28T18:00:18Z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0x0101003DC1320E81B9B748B305202A2FB82816</vt:lpwstr>
  </property>
</Properties>
</file>