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2" r:id="rId2"/>
    <p:sldId id="325" r:id="rId3"/>
    <p:sldId id="263" r:id="rId4"/>
    <p:sldId id="274" r:id="rId5"/>
    <p:sldId id="260" r:id="rId6"/>
    <p:sldId id="350" r:id="rId7"/>
    <p:sldId id="289" r:id="rId8"/>
    <p:sldId id="291" r:id="rId9"/>
    <p:sldId id="326" r:id="rId10"/>
    <p:sldId id="332" r:id="rId11"/>
    <p:sldId id="321" r:id="rId12"/>
    <p:sldId id="280" r:id="rId13"/>
    <p:sldId id="267" r:id="rId14"/>
    <p:sldId id="295" r:id="rId15"/>
    <p:sldId id="287" r:id="rId16"/>
    <p:sldId id="299" r:id="rId17"/>
    <p:sldId id="282" r:id="rId18"/>
    <p:sldId id="351" r:id="rId19"/>
    <p:sldId id="353" r:id="rId20"/>
    <p:sldId id="352" r:id="rId21"/>
    <p:sldId id="284" r:id="rId22"/>
    <p:sldId id="283" r:id="rId23"/>
    <p:sldId id="265" r:id="rId24"/>
    <p:sldId id="257" r:id="rId25"/>
    <p:sldId id="357" r:id="rId26"/>
    <p:sldId id="358" r:id="rId27"/>
    <p:sldId id="359" r:id="rId28"/>
    <p:sldId id="361" r:id="rId29"/>
    <p:sldId id="362" r:id="rId30"/>
    <p:sldId id="356" r:id="rId31"/>
  </p:sldIdLst>
  <p:sldSz cx="9144000" cy="6858000" type="screen4x3"/>
  <p:notesSz cx="6858000" cy="9144000"/>
  <p:defaultTextStyle>
    <a:defPPr>
      <a:defRPr lang="en-US"/>
    </a:defPPr>
    <a:lvl1pPr algn="ctr" rtl="0" fontAlgn="base">
      <a:spcBef>
        <a:spcPct val="50000"/>
      </a:spcBef>
      <a:spcAft>
        <a:spcPct val="0"/>
      </a:spcAft>
      <a:defRPr sz="2800" kern="1200">
        <a:solidFill>
          <a:srgbClr val="014EA1"/>
        </a:solidFill>
        <a:latin typeface="GarmdITC Bk BT" pitchFamily="18" charset="0"/>
        <a:ea typeface="+mn-ea"/>
        <a:cs typeface="+mn-cs"/>
      </a:defRPr>
    </a:lvl1pPr>
    <a:lvl2pPr marL="457200" algn="ctr" rtl="0" fontAlgn="base">
      <a:spcBef>
        <a:spcPct val="50000"/>
      </a:spcBef>
      <a:spcAft>
        <a:spcPct val="0"/>
      </a:spcAft>
      <a:defRPr sz="2800" kern="1200">
        <a:solidFill>
          <a:srgbClr val="014EA1"/>
        </a:solidFill>
        <a:latin typeface="GarmdITC Bk BT" pitchFamily="18" charset="0"/>
        <a:ea typeface="+mn-ea"/>
        <a:cs typeface="+mn-cs"/>
      </a:defRPr>
    </a:lvl2pPr>
    <a:lvl3pPr marL="914400" algn="ctr" rtl="0" fontAlgn="base">
      <a:spcBef>
        <a:spcPct val="50000"/>
      </a:spcBef>
      <a:spcAft>
        <a:spcPct val="0"/>
      </a:spcAft>
      <a:defRPr sz="2800" kern="1200">
        <a:solidFill>
          <a:srgbClr val="014EA1"/>
        </a:solidFill>
        <a:latin typeface="GarmdITC Bk BT" pitchFamily="18" charset="0"/>
        <a:ea typeface="+mn-ea"/>
        <a:cs typeface="+mn-cs"/>
      </a:defRPr>
    </a:lvl3pPr>
    <a:lvl4pPr marL="1371600" algn="ctr" rtl="0" fontAlgn="base">
      <a:spcBef>
        <a:spcPct val="50000"/>
      </a:spcBef>
      <a:spcAft>
        <a:spcPct val="0"/>
      </a:spcAft>
      <a:defRPr sz="2800" kern="1200">
        <a:solidFill>
          <a:srgbClr val="014EA1"/>
        </a:solidFill>
        <a:latin typeface="GarmdITC Bk BT" pitchFamily="18" charset="0"/>
        <a:ea typeface="+mn-ea"/>
        <a:cs typeface="+mn-cs"/>
      </a:defRPr>
    </a:lvl4pPr>
    <a:lvl5pPr marL="1828800" algn="ctr" rtl="0" fontAlgn="base">
      <a:spcBef>
        <a:spcPct val="50000"/>
      </a:spcBef>
      <a:spcAft>
        <a:spcPct val="0"/>
      </a:spcAft>
      <a:defRPr sz="2800" kern="1200">
        <a:solidFill>
          <a:srgbClr val="014EA1"/>
        </a:solidFill>
        <a:latin typeface="GarmdITC Bk BT" pitchFamily="18" charset="0"/>
        <a:ea typeface="+mn-ea"/>
        <a:cs typeface="+mn-cs"/>
      </a:defRPr>
    </a:lvl5pPr>
    <a:lvl6pPr marL="2286000" algn="l" defTabSz="914400" rtl="0" eaLnBrk="1" latinLnBrk="0" hangingPunct="1">
      <a:defRPr sz="2800" kern="1200">
        <a:solidFill>
          <a:srgbClr val="014EA1"/>
        </a:solidFill>
        <a:latin typeface="GarmdITC Bk BT" pitchFamily="18" charset="0"/>
        <a:ea typeface="+mn-ea"/>
        <a:cs typeface="+mn-cs"/>
      </a:defRPr>
    </a:lvl6pPr>
    <a:lvl7pPr marL="2743200" algn="l" defTabSz="914400" rtl="0" eaLnBrk="1" latinLnBrk="0" hangingPunct="1">
      <a:defRPr sz="2800" kern="1200">
        <a:solidFill>
          <a:srgbClr val="014EA1"/>
        </a:solidFill>
        <a:latin typeface="GarmdITC Bk BT" pitchFamily="18" charset="0"/>
        <a:ea typeface="+mn-ea"/>
        <a:cs typeface="+mn-cs"/>
      </a:defRPr>
    </a:lvl7pPr>
    <a:lvl8pPr marL="3200400" algn="l" defTabSz="914400" rtl="0" eaLnBrk="1" latinLnBrk="0" hangingPunct="1">
      <a:defRPr sz="2800" kern="1200">
        <a:solidFill>
          <a:srgbClr val="014EA1"/>
        </a:solidFill>
        <a:latin typeface="GarmdITC Bk BT" pitchFamily="18" charset="0"/>
        <a:ea typeface="+mn-ea"/>
        <a:cs typeface="+mn-cs"/>
      </a:defRPr>
    </a:lvl8pPr>
    <a:lvl9pPr marL="3657600" algn="l" defTabSz="914400" rtl="0" eaLnBrk="1" latinLnBrk="0" hangingPunct="1">
      <a:defRPr sz="2800" kern="1200">
        <a:solidFill>
          <a:srgbClr val="014EA1"/>
        </a:solidFill>
        <a:latin typeface="GarmdITC Bk BT"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FFFF00"/>
    <a:srgbClr val="FFFF99"/>
    <a:srgbClr val="FF0066"/>
    <a:srgbClr val="FF6600"/>
    <a:srgbClr val="014EA1"/>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8" autoAdjust="0"/>
    <p:restoredTop sz="76140" autoAdjust="0"/>
  </p:normalViewPr>
  <p:slideViewPr>
    <p:cSldViewPr>
      <p:cViewPr varScale="1">
        <p:scale>
          <a:sx n="77" d="100"/>
          <a:sy n="77" d="100"/>
        </p:scale>
        <p:origin x="398"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4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8"/>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6.9478908188585611E-2"/>
          <c:y val="4.9763033175355451E-2"/>
          <c:w val="0.80521091811414391"/>
          <c:h val="0.81990521327014221"/>
        </c:manualLayout>
      </c:layout>
      <c:bar3DChart>
        <c:barDir val="col"/>
        <c:grouping val="clustered"/>
        <c:varyColors val="0"/>
        <c:ser>
          <c:idx val="0"/>
          <c:order val="0"/>
          <c:tx>
            <c:strRef>
              <c:f>Sheet1!$A$2</c:f>
              <c:strCache>
                <c:ptCount val="1"/>
                <c:pt idx="0">
                  <c:v>nests</c:v>
                </c:pt>
              </c:strCache>
            </c:strRef>
          </c:tx>
          <c:spPr>
            <a:solidFill>
              <a:schemeClr val="accent1"/>
            </a:solidFill>
            <a:ln w="12700">
              <a:solidFill>
                <a:schemeClr val="tx1"/>
              </a:solidFill>
              <a:prstDash val="solid"/>
            </a:ln>
          </c:spPr>
          <c:invertIfNegative val="0"/>
          <c:cat>
            <c:strRef>
              <c:f>Sheet1!$B$1:$F$1</c:f>
              <c:strCache>
                <c:ptCount val="5"/>
                <c:pt idx="0">
                  <c:v>year 1</c:v>
                </c:pt>
                <c:pt idx="1">
                  <c:v>year 2</c:v>
                </c:pt>
                <c:pt idx="2">
                  <c:v>year 3</c:v>
                </c:pt>
                <c:pt idx="3">
                  <c:v>year 4</c:v>
                </c:pt>
                <c:pt idx="4">
                  <c:v>year 5</c:v>
                </c:pt>
              </c:strCache>
            </c:strRef>
          </c:cat>
          <c:val>
            <c:numRef>
              <c:f>Sheet1!$B$2:$F$2</c:f>
              <c:numCache>
                <c:formatCode>General</c:formatCode>
                <c:ptCount val="5"/>
                <c:pt idx="0">
                  <c:v>31</c:v>
                </c:pt>
                <c:pt idx="1">
                  <c:v>36</c:v>
                </c:pt>
                <c:pt idx="2">
                  <c:v>23</c:v>
                </c:pt>
                <c:pt idx="3">
                  <c:v>30</c:v>
                </c:pt>
                <c:pt idx="4">
                  <c:v>16</c:v>
                </c:pt>
              </c:numCache>
            </c:numRef>
          </c:val>
        </c:ser>
        <c:ser>
          <c:idx val="1"/>
          <c:order val="1"/>
          <c:tx>
            <c:strRef>
              <c:f>Sheet1!$A$3</c:f>
              <c:strCache>
                <c:ptCount val="1"/>
                <c:pt idx="0">
                  <c:v>eggs</c:v>
                </c:pt>
              </c:strCache>
            </c:strRef>
          </c:tx>
          <c:spPr>
            <a:solidFill>
              <a:schemeClr val="accent2"/>
            </a:solidFill>
            <a:ln w="12700">
              <a:solidFill>
                <a:schemeClr val="tx1"/>
              </a:solidFill>
              <a:prstDash val="solid"/>
            </a:ln>
          </c:spPr>
          <c:invertIfNegative val="0"/>
          <c:cat>
            <c:strRef>
              <c:f>Sheet1!$B$1:$F$1</c:f>
              <c:strCache>
                <c:ptCount val="5"/>
                <c:pt idx="0">
                  <c:v>year 1</c:v>
                </c:pt>
                <c:pt idx="1">
                  <c:v>year 2</c:v>
                </c:pt>
                <c:pt idx="2">
                  <c:v>year 3</c:v>
                </c:pt>
                <c:pt idx="3">
                  <c:v>year 4</c:v>
                </c:pt>
                <c:pt idx="4">
                  <c:v>year 5</c:v>
                </c:pt>
              </c:strCache>
            </c:strRef>
          </c:cat>
          <c:val>
            <c:numRef>
              <c:f>Sheet1!$B$3:$F$3</c:f>
              <c:numCache>
                <c:formatCode>General</c:formatCode>
                <c:ptCount val="5"/>
                <c:pt idx="0">
                  <c:v>190</c:v>
                </c:pt>
                <c:pt idx="1">
                  <c:v>169</c:v>
                </c:pt>
                <c:pt idx="2">
                  <c:v>134</c:v>
                </c:pt>
                <c:pt idx="3">
                  <c:v>149</c:v>
                </c:pt>
                <c:pt idx="4">
                  <c:v>97</c:v>
                </c:pt>
              </c:numCache>
            </c:numRef>
          </c:val>
        </c:ser>
        <c:dLbls>
          <c:showLegendKey val="0"/>
          <c:showVal val="0"/>
          <c:showCatName val="0"/>
          <c:showSerName val="0"/>
          <c:showPercent val="0"/>
          <c:showBubbleSize val="0"/>
        </c:dLbls>
        <c:gapWidth val="150"/>
        <c:gapDepth val="0"/>
        <c:shape val="box"/>
        <c:axId val="230929896"/>
        <c:axId val="230930288"/>
        <c:axId val="0"/>
      </c:bar3DChart>
      <c:catAx>
        <c:axId val="230929896"/>
        <c:scaling>
          <c:orientation val="minMax"/>
        </c:scaling>
        <c:delete val="0"/>
        <c:axPos val="b"/>
        <c:numFmt formatCode="General" sourceLinked="1"/>
        <c:majorTickMark val="out"/>
        <c:minorTickMark val="none"/>
        <c:tickLblPos val="low"/>
        <c:spPr>
          <a:solidFill>
            <a:schemeClr val="bg1"/>
          </a:solidFill>
          <a:ln w="3175">
            <a:no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en-US"/>
          </a:p>
        </c:txPr>
        <c:crossAx val="230930288"/>
        <c:crosses val="autoZero"/>
        <c:auto val="1"/>
        <c:lblAlgn val="ctr"/>
        <c:lblOffset val="100"/>
        <c:tickLblSkip val="1"/>
        <c:tickMarkSkip val="1"/>
        <c:noMultiLvlLbl val="0"/>
      </c:catAx>
      <c:valAx>
        <c:axId val="230930288"/>
        <c:scaling>
          <c:orientation val="minMax"/>
        </c:scaling>
        <c:delete val="0"/>
        <c:axPos val="l"/>
        <c:majorGridlines>
          <c:spPr>
            <a:ln w="3175">
              <a:solidFill>
                <a:schemeClr val="tx1"/>
              </a:solidFill>
              <a:prstDash val="solid"/>
            </a:ln>
          </c:spPr>
        </c:majorGridlines>
        <c:numFmt formatCode="General" sourceLinked="1"/>
        <c:majorTickMark val="out"/>
        <c:minorTickMark val="none"/>
        <c:tickLblPos val="nextTo"/>
        <c:spPr>
          <a:solidFill>
            <a:schemeClr val="bg1"/>
          </a:solidFill>
          <a:ln w="3175">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en-US"/>
          </a:p>
        </c:txPr>
        <c:crossAx val="230929896"/>
        <c:crosses val="autoZero"/>
        <c:crossBetween val="between"/>
      </c:valAx>
      <c:spPr>
        <a:noFill/>
        <a:ln w="25400">
          <a:noFill/>
        </a:ln>
      </c:spPr>
    </c:plotArea>
    <c:legend>
      <c:legendPos val="r"/>
      <c:layout>
        <c:manualLayout>
          <c:xMode val="edge"/>
          <c:yMode val="edge"/>
          <c:x val="0.88833746898263022"/>
          <c:y val="0.4218009478672986"/>
          <c:w val="0.10669975186104218"/>
          <c:h val="0.15876777251184834"/>
        </c:manualLayout>
      </c:layout>
      <c:overlay val="0"/>
      <c:spPr>
        <a:noFill/>
        <a:ln w="3175">
          <a:solidFill>
            <a:schemeClr val="tx1"/>
          </a:solidFill>
          <a:prstDash val="solid"/>
        </a:ln>
      </c:spPr>
      <c:txPr>
        <a:bodyPr/>
        <a:lstStyle/>
        <a:p>
          <a:pPr>
            <a:defRPr sz="1655"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180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smtClean="0"/>
              <a:t>Molt Counts</a:t>
            </a:r>
            <a:endParaRPr lang="en-US" sz="2400" b="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866085489313836"/>
          <c:y val="2.4365736452061141E-2"/>
          <c:w val="0.89133914510686163"/>
          <c:h val="0.65430176007410834"/>
        </c:manualLayout>
      </c:layout>
      <c:barChart>
        <c:barDir val="col"/>
        <c:grouping val="clustered"/>
        <c:varyColors val="0"/>
        <c:ser>
          <c:idx val="0"/>
          <c:order val="0"/>
          <c:tx>
            <c:strRef>
              <c:f>Sheet1!$B$1</c:f>
              <c:strCache>
                <c:ptCount val="1"/>
                <c:pt idx="0">
                  <c:v>ADULTS</c:v>
                </c:pt>
              </c:strCache>
            </c:strRef>
          </c:tx>
          <c:spPr>
            <a:solidFill>
              <a:schemeClr val="accent1">
                <a:lumMod val="75000"/>
              </a:schemeClr>
            </a:solidFill>
            <a:ln w="12700">
              <a:solidFill>
                <a:srgbClr val="FFFF99"/>
              </a:solidFill>
            </a:ln>
            <a:effectLst/>
          </c:spPr>
          <c:invertIfNegative val="0"/>
          <c:cat>
            <c:strRef>
              <c:f>Sheet1!$A$2:$A$4</c:f>
              <c:strCache>
                <c:ptCount val="3"/>
                <c:pt idx="0">
                  <c:v>year 2</c:v>
                </c:pt>
                <c:pt idx="1">
                  <c:v>year 3</c:v>
                </c:pt>
                <c:pt idx="2">
                  <c:v>year 4</c:v>
                </c:pt>
              </c:strCache>
            </c:strRef>
          </c:cat>
          <c:val>
            <c:numRef>
              <c:f>Sheet1!$B$2:$B$4</c:f>
              <c:numCache>
                <c:formatCode>General</c:formatCode>
                <c:ptCount val="3"/>
                <c:pt idx="0">
                  <c:v>191</c:v>
                </c:pt>
                <c:pt idx="1">
                  <c:v>108</c:v>
                </c:pt>
                <c:pt idx="2">
                  <c:v>56</c:v>
                </c:pt>
              </c:numCache>
            </c:numRef>
          </c:val>
        </c:ser>
        <c:ser>
          <c:idx val="1"/>
          <c:order val="1"/>
          <c:tx>
            <c:strRef>
              <c:f>Sheet1!$C$1</c:f>
              <c:strCache>
                <c:ptCount val="1"/>
                <c:pt idx="0">
                  <c:v>GOSLINGS</c:v>
                </c:pt>
              </c:strCache>
            </c:strRef>
          </c:tx>
          <c:spPr>
            <a:solidFill>
              <a:schemeClr val="accent2"/>
            </a:solidFill>
            <a:ln>
              <a:noFill/>
            </a:ln>
            <a:effectLst/>
          </c:spPr>
          <c:invertIfNegative val="0"/>
          <c:cat>
            <c:strRef>
              <c:f>Sheet1!$A$2:$A$4</c:f>
              <c:strCache>
                <c:ptCount val="3"/>
                <c:pt idx="0">
                  <c:v>year 2</c:v>
                </c:pt>
                <c:pt idx="1">
                  <c:v>year 3</c:v>
                </c:pt>
                <c:pt idx="2">
                  <c:v>year 4</c:v>
                </c:pt>
              </c:strCache>
            </c:strRef>
          </c:cat>
          <c:val>
            <c:numRef>
              <c:f>Sheet1!$C$2:$C$4</c:f>
              <c:numCache>
                <c:formatCode>General</c:formatCode>
                <c:ptCount val="3"/>
                <c:pt idx="0">
                  <c:v>37</c:v>
                </c:pt>
                <c:pt idx="1">
                  <c:v>40</c:v>
                </c:pt>
                <c:pt idx="2">
                  <c:v>8</c:v>
                </c:pt>
              </c:numCache>
            </c:numRef>
          </c:val>
        </c:ser>
        <c:dLbls>
          <c:showLegendKey val="0"/>
          <c:showVal val="0"/>
          <c:showCatName val="0"/>
          <c:showSerName val="0"/>
          <c:showPercent val="0"/>
          <c:showBubbleSize val="0"/>
        </c:dLbls>
        <c:gapWidth val="219"/>
        <c:overlap val="-27"/>
        <c:axId val="230931072"/>
        <c:axId val="142434872"/>
      </c:barChart>
      <c:catAx>
        <c:axId val="23093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ln w="19050">
                  <a:solidFill>
                    <a:srgbClr val="FFFF99"/>
                  </a:solidFill>
                </a:ln>
                <a:solidFill>
                  <a:srgbClr val="FFFF99"/>
                </a:solidFill>
                <a:latin typeface="+mn-lt"/>
                <a:ea typeface="+mn-ea"/>
                <a:cs typeface="+mn-cs"/>
              </a:defRPr>
            </a:pPr>
            <a:endParaRPr lang="en-US"/>
          </a:p>
        </c:txPr>
        <c:crossAx val="142434872"/>
        <c:crosses val="autoZero"/>
        <c:auto val="1"/>
        <c:lblAlgn val="ctr"/>
        <c:lblOffset val="100"/>
        <c:noMultiLvlLbl val="0"/>
      </c:catAx>
      <c:valAx>
        <c:axId val="142434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ln w="15875">
                  <a:solidFill>
                    <a:srgbClr val="FFFF99"/>
                  </a:solidFill>
                </a:ln>
                <a:solidFill>
                  <a:schemeClr val="tx1">
                    <a:lumMod val="65000"/>
                    <a:lumOff val="35000"/>
                  </a:schemeClr>
                </a:solidFill>
                <a:latin typeface="+mn-lt"/>
                <a:ea typeface="+mn-ea"/>
                <a:cs typeface="+mn-cs"/>
              </a:defRPr>
            </a:pPr>
            <a:endParaRPr lang="en-US"/>
          </a:p>
        </c:txPr>
        <c:crossAx val="230931072"/>
        <c:crosses val="autoZero"/>
        <c:crossBetween val="between"/>
      </c:valAx>
      <c:spPr>
        <a:solidFill>
          <a:srgbClr val="FFFF99"/>
        </a:solidFill>
        <a:ln>
          <a:noFill/>
        </a:ln>
        <a:effectLst/>
      </c:spPr>
    </c:plotArea>
    <c:legend>
      <c:legendPos val="b"/>
      <c:layout>
        <c:manualLayout>
          <c:xMode val="edge"/>
          <c:yMode val="edge"/>
          <c:x val="0.53929827521559803"/>
          <c:y val="0.13344082908754049"/>
          <c:w val="0.45741544806899137"/>
          <c:h val="0.2081032885595182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144" rIns="91440" bIns="9144" numCol="1" anchor="ctr" anchorCtr="1" compatLnSpc="1">
            <a:prstTxWarp prst="textNoShape">
              <a:avLst/>
            </a:prstTxWarp>
          </a:bodyPr>
          <a:lstStyle>
            <a:lvl1pPr algn="l">
              <a:defRPr sz="1200"/>
            </a:lvl1pPr>
          </a:lstStyle>
          <a:p>
            <a:endParaRPr lang="en-US" altLang="en-US"/>
          </a:p>
        </p:txBody>
      </p:sp>
      <p:sp>
        <p:nvSpPr>
          <p:cNvPr id="4813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144" rIns="91440" bIns="9144" numCol="1" anchor="ctr" anchorCtr="1" compatLnSpc="1">
            <a:prstTxWarp prst="textNoShape">
              <a:avLst/>
            </a:prstTxWarp>
          </a:bodyPr>
          <a:lstStyle>
            <a:lvl1pPr algn="r">
              <a:defRPr sz="1200"/>
            </a:lvl1pPr>
          </a:lstStyle>
          <a:p>
            <a:endParaRPr lang="en-US" altLang="en-US"/>
          </a:p>
        </p:txBody>
      </p:sp>
      <p:sp>
        <p:nvSpPr>
          <p:cNvPr id="48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144" rIns="91440" bIns="9144" numCol="1" anchor="ctr" anchorCtr="1"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144" rIns="91440" bIns="9144" numCol="1" anchor="b" anchorCtr="0" compatLnSpc="1">
            <a:prstTxWarp prst="textNoShape">
              <a:avLst/>
            </a:prstTxWarp>
          </a:bodyPr>
          <a:lstStyle>
            <a:lvl1pPr algn="l">
              <a:defRPr sz="1200"/>
            </a:lvl1pPr>
          </a:lstStyle>
          <a:p>
            <a:endParaRPr lang="en-US" altLang="en-US"/>
          </a:p>
        </p:txBody>
      </p:sp>
      <p:sp>
        <p:nvSpPr>
          <p:cNvPr id="4813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144" rIns="91440" bIns="9144" numCol="1" anchor="b" anchorCtr="0" compatLnSpc="1">
            <a:prstTxWarp prst="textNoShape">
              <a:avLst/>
            </a:prstTxWarp>
          </a:bodyPr>
          <a:lstStyle>
            <a:lvl1pPr algn="r">
              <a:defRPr sz="1200"/>
            </a:lvl1pPr>
          </a:lstStyle>
          <a:p>
            <a:fld id="{CDB67137-57A9-4E86-87ED-20252FF81C17}" type="slidenum">
              <a:rPr lang="en-US" altLang="en-US"/>
              <a:pPr/>
              <a:t>‹#›</a:t>
            </a:fld>
            <a:endParaRPr lang="en-US" altLang="en-US"/>
          </a:p>
        </p:txBody>
      </p:sp>
    </p:spTree>
    <p:extLst>
      <p:ext uri="{BB962C8B-B14F-4D97-AF65-F5344CB8AC3E}">
        <p14:creationId xmlns:p14="http://schemas.microsoft.com/office/powerpoint/2010/main" val="24419604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E42B18-D3F1-451B-89B9-BCE035210870}" type="slidenum">
              <a:rPr lang="en-US" altLang="en-US"/>
              <a:pPr/>
              <a:t>1</a:t>
            </a:fld>
            <a:endParaRPr lang="en-US" alt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ltLang="en-US"/>
              <a:t>Started in Fall of 2000; suburban wildlife management challenge and a community-based solution </a:t>
            </a:r>
          </a:p>
        </p:txBody>
      </p:sp>
    </p:spTree>
    <p:extLst>
      <p:ext uri="{BB962C8B-B14F-4D97-AF65-F5344CB8AC3E}">
        <p14:creationId xmlns:p14="http://schemas.microsoft.com/office/powerpoint/2010/main" val="2369628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BB313C-60C6-4BD2-BE4B-366E81A79108}" type="slidenum">
              <a:rPr lang="en-US" altLang="en-US"/>
              <a:pPr/>
              <a:t>11</a:t>
            </a:fld>
            <a:endParaRPr lang="en-US" alt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altLang="en-US" dirty="0"/>
              <a:t>Town Plan did not include</a:t>
            </a:r>
            <a:r>
              <a:rPr lang="en-US" altLang="en-US" dirty="0" smtClean="0"/>
              <a:t>...</a:t>
            </a:r>
          </a:p>
          <a:p>
            <a:r>
              <a:rPr lang="en-US" altLang="en-US" dirty="0" smtClean="0"/>
              <a:t>Site specific concerns.</a:t>
            </a:r>
            <a:endParaRPr lang="en-US" altLang="en-US" dirty="0"/>
          </a:p>
        </p:txBody>
      </p:sp>
    </p:spTree>
    <p:extLst>
      <p:ext uri="{BB962C8B-B14F-4D97-AF65-F5344CB8AC3E}">
        <p14:creationId xmlns:p14="http://schemas.microsoft.com/office/powerpoint/2010/main" val="160117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8820AC-7B0C-44FA-93EF-F13F512E64F2}" type="slidenum">
              <a:rPr lang="en-US" altLang="en-US"/>
              <a:pPr/>
              <a:t>12</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dirty="0"/>
              <a:t>Objective-based, periodically-reviewed plan</a:t>
            </a:r>
          </a:p>
          <a:p>
            <a:r>
              <a:rPr lang="en-US" altLang="en-US" dirty="0"/>
              <a:t>Looking at each component of the plan, one at a time….</a:t>
            </a:r>
          </a:p>
          <a:p>
            <a:r>
              <a:rPr lang="en-US" altLang="en-US" dirty="0"/>
              <a:t>Site alteration at Lac de Ville</a:t>
            </a:r>
          </a:p>
          <a:p>
            <a:r>
              <a:rPr lang="en-US" altLang="en-US" dirty="0"/>
              <a:t>	not silt fence - unsightly</a:t>
            </a:r>
          </a:p>
          <a:p>
            <a:r>
              <a:rPr lang="en-US" altLang="en-US" dirty="0"/>
              <a:t>	3 strands of monofilament: 6, 12 and 18 inches (later removed)</a:t>
            </a:r>
          </a:p>
          <a:p>
            <a:r>
              <a:rPr lang="en-US" altLang="en-US" dirty="0"/>
              <a:t>	</a:t>
            </a:r>
            <a:r>
              <a:rPr lang="en-US" altLang="en-US" dirty="0" err="1"/>
              <a:t>cottoneaster</a:t>
            </a:r>
            <a:r>
              <a:rPr lang="en-US" altLang="en-US" dirty="0"/>
              <a:t> plantings</a:t>
            </a:r>
          </a:p>
          <a:p>
            <a:r>
              <a:rPr lang="en-US" altLang="en-US" dirty="0"/>
              <a:t>	$8,000 cost to </a:t>
            </a:r>
            <a:r>
              <a:rPr lang="en-US" altLang="en-US" dirty="0" smtClean="0"/>
              <a:t>town (But there were costs before plan- street sweeper.)</a:t>
            </a:r>
            <a:endParaRPr lang="en-US" altLang="en-US" dirty="0"/>
          </a:p>
          <a:p>
            <a:r>
              <a:rPr lang="en-US" altLang="en-US" dirty="0"/>
              <a:t>No feeding</a:t>
            </a:r>
          </a:p>
          <a:p>
            <a:r>
              <a:rPr lang="en-US" altLang="en-US" dirty="0"/>
              <a:t>	signs (list reasons) available at Voss Signs, Manlius, NY</a:t>
            </a:r>
          </a:p>
          <a:p>
            <a:r>
              <a:rPr lang="en-US" altLang="en-US" dirty="0"/>
              <a:t>	town ordinance passed</a:t>
            </a:r>
          </a:p>
          <a:p>
            <a:r>
              <a:rPr lang="en-US" altLang="en-US" dirty="0"/>
              <a:t>		illegal on town lands</a:t>
            </a:r>
          </a:p>
          <a:p>
            <a:r>
              <a:rPr lang="en-US" altLang="en-US" dirty="0"/>
              <a:t>		penalty- fine or community service (cleaning)</a:t>
            </a:r>
          </a:p>
          <a:p>
            <a:r>
              <a:rPr lang="en-US" altLang="en-US" dirty="0"/>
              <a:t>	direct contact with offenders - letters, phone calls</a:t>
            </a:r>
          </a:p>
        </p:txBody>
      </p:sp>
    </p:spTree>
    <p:extLst>
      <p:ext uri="{BB962C8B-B14F-4D97-AF65-F5344CB8AC3E}">
        <p14:creationId xmlns:p14="http://schemas.microsoft.com/office/powerpoint/2010/main" val="2524743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208580-DCB5-4317-ACDA-E974645C6167}" type="slidenum">
              <a:rPr lang="en-US" altLang="en-US"/>
              <a:pPr/>
              <a:t>13</a:t>
            </a:fld>
            <a:endParaRPr lang="en-US" alt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ltLang="en-US"/>
              <a:t>Egg addling:</a:t>
            </a:r>
          </a:p>
          <a:p>
            <a:r>
              <a:rPr lang="en-US" altLang="en-US"/>
              <a:t>geese are indeterminant nesters… if you remove eggs they will lay more.</a:t>
            </a:r>
          </a:p>
          <a:p>
            <a:r>
              <a:rPr lang="en-US" altLang="en-US"/>
              <a:t>Light coating of corn oil prevents interchange of gasses through egg shell</a:t>
            </a:r>
          </a:p>
          <a:p>
            <a:endParaRPr lang="en-US" altLang="en-US"/>
          </a:p>
          <a:p>
            <a:r>
              <a:rPr lang="en-US" altLang="en-US"/>
              <a:t>documents: waivers of liability, id cards, landowner permission, data sheets</a:t>
            </a:r>
          </a:p>
          <a:p>
            <a:endParaRPr lang="en-US" altLang="en-US"/>
          </a:p>
          <a:p>
            <a:endParaRPr lang="en-US" altLang="en-US"/>
          </a:p>
        </p:txBody>
      </p:sp>
    </p:spTree>
    <p:extLst>
      <p:ext uri="{BB962C8B-B14F-4D97-AF65-F5344CB8AC3E}">
        <p14:creationId xmlns:p14="http://schemas.microsoft.com/office/powerpoint/2010/main" val="2758561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65BD8C-A277-4CED-A19E-CCFADA5A7304}" type="slidenum">
              <a:rPr lang="en-US" altLang="en-US"/>
              <a:pPr/>
              <a:t>15</a:t>
            </a:fld>
            <a:endParaRPr lang="en-US" alt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ltLang="en-US" dirty="0"/>
              <a:t>Initial visits 4/14/2001, revisits on 4/21 and 4/25.</a:t>
            </a:r>
          </a:p>
          <a:p>
            <a:r>
              <a:rPr lang="en-US" altLang="en-US" dirty="0" smtClean="0"/>
              <a:t>About </a:t>
            </a:r>
            <a:r>
              <a:rPr lang="en-US" altLang="en-US" dirty="0"/>
              <a:t>105 person-hours, 2 or 3 visits made to each nest. </a:t>
            </a:r>
          </a:p>
          <a:p>
            <a:r>
              <a:rPr lang="en-US" altLang="en-US" dirty="0" smtClean="0"/>
              <a:t>3 </a:t>
            </a:r>
            <a:r>
              <a:rPr lang="en-US" altLang="en-US" dirty="0"/>
              <a:t>nests were known to be partially successful, 9 eggs were untreated</a:t>
            </a:r>
          </a:p>
          <a:p>
            <a:r>
              <a:rPr lang="en-US" altLang="en-US" dirty="0" smtClean="0"/>
              <a:t>Lac </a:t>
            </a:r>
            <a:r>
              <a:rPr lang="en-US" altLang="en-US" dirty="0"/>
              <a:t>de Ville reported 9 goslings as compared to about 30 year before.</a:t>
            </a:r>
          </a:p>
          <a:p>
            <a:r>
              <a:rPr lang="en-US" altLang="en-US" dirty="0" smtClean="0"/>
              <a:t>27 </a:t>
            </a:r>
            <a:r>
              <a:rPr lang="en-US" altLang="en-US" dirty="0"/>
              <a:t>of 31 nests were from 2 sites.</a:t>
            </a:r>
          </a:p>
          <a:p>
            <a:r>
              <a:rPr lang="en-US" altLang="en-US" dirty="0" smtClean="0"/>
              <a:t>Estimated </a:t>
            </a:r>
            <a:r>
              <a:rPr lang="en-US" altLang="en-US" dirty="0"/>
              <a:t>hatch date was 5/16 to 5/26</a:t>
            </a:r>
          </a:p>
          <a:p>
            <a:endParaRPr lang="en-US" altLang="en-US" dirty="0"/>
          </a:p>
          <a:p>
            <a:r>
              <a:rPr lang="en-US" altLang="en-US" dirty="0"/>
              <a:t>markers didn’t work… </a:t>
            </a:r>
          </a:p>
        </p:txBody>
      </p:sp>
    </p:spTree>
    <p:extLst>
      <p:ext uri="{BB962C8B-B14F-4D97-AF65-F5344CB8AC3E}">
        <p14:creationId xmlns:p14="http://schemas.microsoft.com/office/powerpoint/2010/main" val="3147945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90DB12-BA41-4F91-9C1A-1243E420AE4C}" type="slidenum">
              <a:rPr lang="en-US" altLang="en-US"/>
              <a:pPr/>
              <a:t>17</a:t>
            </a:fld>
            <a:endParaRPr lang="en-US" alt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altLang="en-US" dirty="0"/>
              <a:t>Trained border collies chase and scare geese, do not harm them.</a:t>
            </a:r>
          </a:p>
          <a:p>
            <a:r>
              <a:rPr lang="en-US" altLang="en-US" dirty="0"/>
              <a:t>Geese Control of NY.</a:t>
            </a:r>
          </a:p>
          <a:p>
            <a:r>
              <a:rPr lang="en-US" altLang="en-US" dirty="0"/>
              <a:t>About $</a:t>
            </a:r>
            <a:r>
              <a:rPr lang="en-US" altLang="en-US" dirty="0" smtClean="0"/>
              <a:t>8,000 - $10,000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6 months… April to Oct, Not during molt</a:t>
            </a:r>
            <a:r>
              <a:rPr lang="en-US" altLang="en-US" baseline="0" dirty="0" smtClean="0"/>
              <a:t> (July).</a:t>
            </a:r>
            <a:r>
              <a:rPr lang="en-US" altLang="en-US" dirty="0" smtClean="0"/>
              <a:t>  </a:t>
            </a:r>
          </a:p>
          <a:p>
            <a:endParaRPr lang="en-US" altLang="en-US" dirty="0"/>
          </a:p>
          <a:p>
            <a:r>
              <a:rPr lang="en-US" altLang="en-US" dirty="0"/>
              <a:t>kept counts too</a:t>
            </a:r>
          </a:p>
          <a:p>
            <a:r>
              <a:rPr lang="en-US" altLang="en-US" dirty="0"/>
              <a:t>also used remote control boat</a:t>
            </a:r>
          </a:p>
          <a:p>
            <a:r>
              <a:rPr lang="en-US" altLang="en-US" dirty="0"/>
              <a:t>gained private contracts with 2 other nearby sites in Brighton. </a:t>
            </a:r>
            <a:r>
              <a:rPr lang="en-US" altLang="en-US" dirty="0" smtClean="0"/>
              <a:t> Identified presence of sites that could handle more geese… alternative sites for geese</a:t>
            </a:r>
            <a:endParaRPr lang="en-US" altLang="en-US" dirty="0"/>
          </a:p>
        </p:txBody>
      </p:sp>
    </p:spTree>
    <p:extLst>
      <p:ext uri="{BB962C8B-B14F-4D97-AF65-F5344CB8AC3E}">
        <p14:creationId xmlns:p14="http://schemas.microsoft.com/office/powerpoint/2010/main" val="225852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C964E7-1E09-44F7-A41C-365BA06E7DDE}" type="slidenum">
              <a:rPr lang="en-US" altLang="en-US"/>
              <a:pPr/>
              <a:t>18</a:t>
            </a:fld>
            <a:endParaRPr lang="en-US" alt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altLang="en-US" dirty="0"/>
              <a:t>Followed information </a:t>
            </a:r>
            <a:r>
              <a:rPr lang="en-US" altLang="en-US" dirty="0" smtClean="0"/>
              <a:t>from:</a:t>
            </a:r>
            <a:endParaRPr lang="en-US" altLang="en-US" dirty="0"/>
          </a:p>
          <a:p>
            <a:r>
              <a:rPr lang="en-US" altLang="en-US" dirty="0"/>
              <a:t>“Habitat Modification and Canada Geese - Techniques for </a:t>
            </a:r>
          </a:p>
          <a:p>
            <a:r>
              <a:rPr lang="en-US" altLang="en-US" dirty="0"/>
              <a:t>mitigating human/goose conflicts in urban and suburban environments</a:t>
            </a:r>
            <a:r>
              <a:rPr lang="en-US" altLang="en-US" dirty="0" smtClean="0"/>
              <a:t>.”  </a:t>
            </a:r>
            <a:endParaRPr lang="en-US" altLang="en-US" dirty="0"/>
          </a:p>
          <a:p>
            <a:r>
              <a:rPr lang="en-US" altLang="en-US" dirty="0"/>
              <a:t>by D. </a:t>
            </a:r>
            <a:r>
              <a:rPr lang="en-US" altLang="en-US" dirty="0" err="1"/>
              <a:t>Doncaster</a:t>
            </a:r>
            <a:r>
              <a:rPr lang="en-US" altLang="en-US" dirty="0"/>
              <a:t> and </a:t>
            </a:r>
            <a:r>
              <a:rPr lang="en-US" altLang="en-US" dirty="0" smtClean="0"/>
              <a:t>Jeff </a:t>
            </a:r>
            <a:r>
              <a:rPr lang="en-US" altLang="en-US" dirty="0"/>
              <a:t>Keller</a:t>
            </a:r>
          </a:p>
          <a:p>
            <a:endParaRPr lang="en-US" altLang="en-US" dirty="0"/>
          </a:p>
        </p:txBody>
      </p:sp>
    </p:spTree>
    <p:extLst>
      <p:ext uri="{BB962C8B-B14F-4D97-AF65-F5344CB8AC3E}">
        <p14:creationId xmlns:p14="http://schemas.microsoft.com/office/powerpoint/2010/main" val="2618450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568124-7379-4AB2-BE86-64632AA29D47}" type="slidenum">
              <a:rPr lang="en-US" altLang="en-US"/>
              <a:pPr/>
              <a:t>20</a:t>
            </a:fld>
            <a:endParaRPr lang="en-US" alt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ltLang="en-US" dirty="0"/>
              <a:t>Volunteers were encouraged to keep regular counts at problem sites.</a:t>
            </a:r>
          </a:p>
          <a:p>
            <a:r>
              <a:rPr lang="en-US" altLang="en-US" dirty="0"/>
              <a:t>Goslings and adults.</a:t>
            </a:r>
          </a:p>
          <a:p>
            <a:r>
              <a:rPr lang="en-US" altLang="en-US" dirty="0"/>
              <a:t>Data sheet available.</a:t>
            </a:r>
          </a:p>
          <a:p>
            <a:endParaRPr lang="en-US" altLang="en-US" dirty="0"/>
          </a:p>
          <a:p>
            <a:r>
              <a:rPr lang="en-US" altLang="en-US" dirty="0"/>
              <a:t>Will be most important to compare trends in future numbers.</a:t>
            </a:r>
          </a:p>
        </p:txBody>
      </p:sp>
    </p:spTree>
    <p:extLst>
      <p:ext uri="{BB962C8B-B14F-4D97-AF65-F5344CB8AC3E}">
        <p14:creationId xmlns:p14="http://schemas.microsoft.com/office/powerpoint/2010/main" val="672339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C11541-8DB4-4E5C-9054-DF519921406D}" type="slidenum">
              <a:rPr lang="en-US" altLang="en-US"/>
              <a:pPr/>
              <a:t>21</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US" altLang="en-US" dirty="0"/>
              <a:t>Information brochure:  “Living in harmony with Canada Geese” </a:t>
            </a:r>
          </a:p>
          <a:p>
            <a:r>
              <a:rPr lang="en-US" altLang="en-US" dirty="0"/>
              <a:t>Fact Sheet on goose communication</a:t>
            </a:r>
          </a:p>
          <a:p>
            <a:r>
              <a:rPr lang="en-US" altLang="en-US" dirty="0"/>
              <a:t>CD about site development</a:t>
            </a:r>
            <a:r>
              <a:rPr lang="en-US" altLang="en-US" dirty="0" smtClean="0"/>
              <a:t>.</a:t>
            </a:r>
          </a:p>
          <a:p>
            <a:r>
              <a:rPr lang="en-US" altLang="en-US" dirty="0" smtClean="0"/>
              <a:t>Town Fairs</a:t>
            </a:r>
          </a:p>
          <a:p>
            <a:r>
              <a:rPr lang="en-US" altLang="en-US" dirty="0" smtClean="0"/>
              <a:t>Video </a:t>
            </a:r>
            <a:r>
              <a:rPr lang="en-US" altLang="en-US" dirty="0"/>
              <a:t>produced. </a:t>
            </a:r>
            <a:r>
              <a:rPr lang="en-US" altLang="en-US" dirty="0" smtClean="0"/>
              <a:t>Local TV channel.  For </a:t>
            </a:r>
            <a:r>
              <a:rPr lang="en-US" altLang="en-US" dirty="0"/>
              <a:t>other </a:t>
            </a:r>
            <a:r>
              <a:rPr lang="en-US" altLang="en-US" dirty="0" smtClean="0"/>
              <a:t>towns – described program at Statewide</a:t>
            </a:r>
            <a:r>
              <a:rPr lang="en-US" altLang="en-US" baseline="0" dirty="0" smtClean="0"/>
              <a:t> Township meeting</a:t>
            </a:r>
            <a:r>
              <a:rPr lang="en-US" altLang="en-US" dirty="0" smtClean="0"/>
              <a:t> .</a:t>
            </a:r>
            <a:endParaRPr lang="en-US" altLang="en-US" dirty="0"/>
          </a:p>
        </p:txBody>
      </p:sp>
    </p:spTree>
    <p:extLst>
      <p:ext uri="{BB962C8B-B14F-4D97-AF65-F5344CB8AC3E}">
        <p14:creationId xmlns:p14="http://schemas.microsoft.com/office/powerpoint/2010/main" val="169072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4A9C48-242E-4436-BCBE-1673E1F629EE}" type="slidenum">
              <a:rPr lang="en-US" altLang="en-US"/>
              <a:pPr/>
              <a:t>22</a:t>
            </a:fld>
            <a:endParaRPr lang="en-US" alt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ltLang="en-US" dirty="0"/>
              <a:t>Note headlines</a:t>
            </a:r>
          </a:p>
          <a:p>
            <a:r>
              <a:rPr lang="en-US" altLang="en-US" dirty="0"/>
              <a:t>newspaper coverage was excellent… and encouraged.</a:t>
            </a:r>
          </a:p>
          <a:p>
            <a:r>
              <a:rPr lang="en-US" altLang="en-US" dirty="0"/>
              <a:t>Egg oiling happens around Easter…</a:t>
            </a:r>
          </a:p>
          <a:p>
            <a:r>
              <a:rPr lang="en-US" altLang="en-US" dirty="0"/>
              <a:t>We exchanged some exclusive rights to the story for video footage.</a:t>
            </a:r>
          </a:p>
        </p:txBody>
      </p:sp>
    </p:spTree>
    <p:extLst>
      <p:ext uri="{BB962C8B-B14F-4D97-AF65-F5344CB8AC3E}">
        <p14:creationId xmlns:p14="http://schemas.microsoft.com/office/powerpoint/2010/main" val="639977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9A3618-4538-46D7-9AA2-9F4311F66C56}" type="slidenum">
              <a:rPr lang="en-US" altLang="en-US"/>
              <a:pPr/>
              <a:t>23</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altLang="en-US" dirty="0"/>
              <a:t>Important to design the program around problems at specific sites.</a:t>
            </a:r>
          </a:p>
          <a:p>
            <a:r>
              <a:rPr lang="en-US" altLang="en-US" dirty="0"/>
              <a:t>Is there a pond?</a:t>
            </a:r>
          </a:p>
          <a:p>
            <a:r>
              <a:rPr lang="en-US" altLang="en-US" dirty="0"/>
              <a:t>Mowed grass?</a:t>
            </a:r>
          </a:p>
          <a:p>
            <a:r>
              <a:rPr lang="en-US" altLang="en-US" dirty="0"/>
              <a:t>Nesting habitat nearby?  (goslings</a:t>
            </a:r>
            <a:r>
              <a:rPr lang="en-US" altLang="en-US" dirty="0" smtClean="0"/>
              <a:t>?)</a:t>
            </a:r>
          </a:p>
          <a:p>
            <a:endParaRPr lang="en-US" altLang="en-US" dirty="0" smtClean="0"/>
          </a:p>
          <a:p>
            <a:r>
              <a:rPr lang="en-US" altLang="en-US" dirty="0" smtClean="0"/>
              <a:t>Local tolerance for methods may change… if initial</a:t>
            </a:r>
            <a:r>
              <a:rPr lang="en-US" altLang="en-US" baseline="0" dirty="0" smtClean="0"/>
              <a:t> efforts are not effective – introduce new ones. Most likely true for lethal control.</a:t>
            </a:r>
          </a:p>
          <a:p>
            <a:r>
              <a:rPr lang="en-US" altLang="en-US" baseline="0" dirty="0" smtClean="0"/>
              <a:t>This </a:t>
            </a:r>
            <a:r>
              <a:rPr lang="en-US" altLang="en-US" u="sng" baseline="0" dirty="0" smtClean="0"/>
              <a:t>is</a:t>
            </a:r>
            <a:r>
              <a:rPr lang="en-US" altLang="en-US" baseline="0" dirty="0" smtClean="0"/>
              <a:t> something a town or community group can take on.</a:t>
            </a:r>
            <a:endParaRPr lang="en-US" altLang="en-US" dirty="0"/>
          </a:p>
        </p:txBody>
      </p:sp>
    </p:spTree>
    <p:extLst>
      <p:ext uri="{BB962C8B-B14F-4D97-AF65-F5344CB8AC3E}">
        <p14:creationId xmlns:p14="http://schemas.microsoft.com/office/powerpoint/2010/main" val="1059796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14D37-095B-4105-815A-17E8E7BF6C13}" type="slidenum">
              <a:rPr lang="en-US" altLang="en-US"/>
              <a:pPr/>
              <a:t>2</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en-US" dirty="0"/>
              <a:t>Too much of a good thing:</a:t>
            </a:r>
          </a:p>
          <a:p>
            <a:endParaRPr lang="en-US" altLang="en-US" dirty="0"/>
          </a:p>
        </p:txBody>
      </p:sp>
    </p:spTree>
    <p:extLst>
      <p:ext uri="{BB962C8B-B14F-4D97-AF65-F5344CB8AC3E}">
        <p14:creationId xmlns:p14="http://schemas.microsoft.com/office/powerpoint/2010/main" val="845503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38122-9E5F-4B1A-8D0D-0DA31F1B01F3}" type="slidenum">
              <a:rPr lang="en-US" altLang="en-US"/>
              <a:pPr/>
              <a:t>24</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altLang="en-US" dirty="0"/>
              <a:t>Recommendations…</a:t>
            </a:r>
          </a:p>
          <a:p>
            <a:r>
              <a:rPr lang="en-US" altLang="en-US" dirty="0"/>
              <a:t>Take home message</a:t>
            </a:r>
            <a:r>
              <a:rPr lang="en-US" altLang="en-US" dirty="0" smtClean="0"/>
              <a:t>…..</a:t>
            </a:r>
            <a:endParaRPr lang="en-US" altLang="en-US" dirty="0"/>
          </a:p>
        </p:txBody>
      </p:sp>
    </p:spTree>
    <p:extLst>
      <p:ext uri="{BB962C8B-B14F-4D97-AF65-F5344CB8AC3E}">
        <p14:creationId xmlns:p14="http://schemas.microsoft.com/office/powerpoint/2010/main" val="4201658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2745C-974B-44A5-9950-B8B52E817D62}" type="slidenum">
              <a:rPr lang="en-US" smtClean="0"/>
              <a:pPr/>
              <a:t>25</a:t>
            </a:fld>
            <a:endParaRPr lang="en-US"/>
          </a:p>
        </p:txBody>
      </p:sp>
    </p:spTree>
    <p:extLst>
      <p:ext uri="{BB962C8B-B14F-4D97-AF65-F5344CB8AC3E}">
        <p14:creationId xmlns:p14="http://schemas.microsoft.com/office/powerpoint/2010/main" val="1404120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6247F-CA2D-4C22-B9A8-2257576579D5}" type="slidenum">
              <a:rPr lang="en-US" altLang="en-US"/>
              <a:pPr/>
              <a:t>26</a:t>
            </a:fld>
            <a:endParaRPr lang="en-US" alt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ltLang="en-US"/>
              <a:t>Liberal hunting season in September: 5 bird bag limit (not in Brighton)</a:t>
            </a:r>
          </a:p>
          <a:p>
            <a:r>
              <a:rPr lang="en-US" altLang="en-US"/>
              <a:t>Tundra nesters - prefer open areas</a:t>
            </a:r>
          </a:p>
          <a:p>
            <a:r>
              <a:rPr lang="en-US" altLang="en-US"/>
              <a:t>Nesting success higher than migrants; nest a year earlier</a:t>
            </a:r>
          </a:p>
          <a:p>
            <a:r>
              <a:rPr lang="en-US" altLang="en-US"/>
              <a:t>full molt is Mid-June to late August Can’t fly.</a:t>
            </a:r>
          </a:p>
          <a:p>
            <a:r>
              <a:rPr lang="en-US" altLang="en-US"/>
              <a:t>Nest in cattail on muskrat lodge or generally less than 1 mile from water</a:t>
            </a:r>
          </a:p>
          <a:p>
            <a:r>
              <a:rPr lang="en-US" altLang="en-US"/>
              <a:t>Goslings and family groups travel 1 to 2 miles along drainages to </a:t>
            </a:r>
          </a:p>
          <a:p>
            <a:r>
              <a:rPr lang="en-US" altLang="en-US"/>
              <a:t>      brood rearing habitat.</a:t>
            </a:r>
          </a:p>
        </p:txBody>
      </p:sp>
    </p:spTree>
    <p:extLst>
      <p:ext uri="{BB962C8B-B14F-4D97-AF65-F5344CB8AC3E}">
        <p14:creationId xmlns:p14="http://schemas.microsoft.com/office/powerpoint/2010/main" val="1377862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3FE1A9-E271-4130-8A9C-CCBFCE4B420E}" type="slidenum">
              <a:rPr lang="en-US" altLang="en-US"/>
              <a:pPr/>
              <a:t>29</a:t>
            </a:fld>
            <a:endParaRPr lang="en-US" alt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ltLang="en-US"/>
              <a:t>29 of 36 nests at 2 sites </a:t>
            </a:r>
          </a:p>
        </p:txBody>
      </p:sp>
    </p:spTree>
    <p:extLst>
      <p:ext uri="{BB962C8B-B14F-4D97-AF65-F5344CB8AC3E}">
        <p14:creationId xmlns:p14="http://schemas.microsoft.com/office/powerpoint/2010/main" val="2931535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Recently, a nearby town held a meeting to discuss their goose problem. </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That meeting lead to Facebook posts claiming the town was looking into a plan to "kill off" the geese. Town hall was bombarded with phone calls from people against the round up.</a:t>
            </a:r>
            <a:br>
              <a:rPr lang="en-US" sz="1200" dirty="0" smtClean="0">
                <a:latin typeface="Arial" panose="020B0604020202020204" pitchFamily="34" charset="0"/>
                <a:cs typeface="Arial" panose="020B0604020202020204" pitchFamily="34" charset="0"/>
              </a:rPr>
            </a:br>
            <a:endParaRPr lang="en-US" dirty="0"/>
          </a:p>
        </p:txBody>
      </p:sp>
      <p:sp>
        <p:nvSpPr>
          <p:cNvPr id="4" name="Slide Number Placeholder 3"/>
          <p:cNvSpPr>
            <a:spLocks noGrp="1"/>
          </p:cNvSpPr>
          <p:nvPr>
            <p:ph type="sldNum" sz="quarter" idx="10"/>
          </p:nvPr>
        </p:nvSpPr>
        <p:spPr/>
        <p:txBody>
          <a:bodyPr/>
          <a:lstStyle/>
          <a:p>
            <a:fld id="{CDB67137-57A9-4E86-87ED-20252FF81C17}" type="slidenum">
              <a:rPr lang="en-US" altLang="en-US" smtClean="0"/>
              <a:pPr/>
              <a:t>30</a:t>
            </a:fld>
            <a:endParaRPr lang="en-US" altLang="en-US"/>
          </a:p>
        </p:txBody>
      </p:sp>
    </p:spTree>
    <p:extLst>
      <p:ext uri="{BB962C8B-B14F-4D97-AF65-F5344CB8AC3E}">
        <p14:creationId xmlns:p14="http://schemas.microsoft.com/office/powerpoint/2010/main" val="120106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CEE961-A1D4-4108-946E-60D1EE6C0D0E}" type="slidenum">
              <a:rPr lang="en-US" altLang="en-US"/>
              <a:pPr/>
              <a:t>3</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en-US" dirty="0" smtClean="0"/>
              <a:t>Residential </a:t>
            </a:r>
            <a:r>
              <a:rPr lang="en-US" altLang="en-US" dirty="0"/>
              <a:t>– borders City of Rochester; about 1 resident per ¼ acre.</a:t>
            </a:r>
          </a:p>
          <a:p>
            <a:r>
              <a:rPr lang="en-US" altLang="en-US" dirty="0"/>
              <a:t>office </a:t>
            </a:r>
            <a:r>
              <a:rPr lang="en-US" altLang="en-US" dirty="0" smtClean="0"/>
              <a:t>complexes</a:t>
            </a:r>
          </a:p>
          <a:p>
            <a:r>
              <a:rPr lang="en-US" altLang="en-US" dirty="0" smtClean="0"/>
              <a:t>Erie</a:t>
            </a:r>
            <a:r>
              <a:rPr lang="en-US" altLang="en-US" baseline="0" dirty="0" smtClean="0"/>
              <a:t> Canal</a:t>
            </a:r>
            <a:endParaRPr lang="en-US" altLang="en-US" dirty="0"/>
          </a:p>
          <a:p>
            <a:r>
              <a:rPr lang="en-US" altLang="en-US" dirty="0"/>
              <a:t>300 resident geese </a:t>
            </a:r>
            <a:r>
              <a:rPr lang="en-US" altLang="en-US" dirty="0" smtClean="0"/>
              <a:t>initially</a:t>
            </a:r>
          </a:p>
        </p:txBody>
      </p:sp>
    </p:spTree>
    <p:extLst>
      <p:ext uri="{BB962C8B-B14F-4D97-AF65-F5344CB8AC3E}">
        <p14:creationId xmlns:p14="http://schemas.microsoft.com/office/powerpoint/2010/main" val="268523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FB918-B776-479D-8E75-F3C5EB796974}" type="slidenum">
              <a:rPr lang="en-US" altLang="en-US"/>
              <a:pPr/>
              <a:t>4</a:t>
            </a:fld>
            <a:endParaRPr lang="en-US" alt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altLang="en-US"/>
              <a:t>Important to addling program:</a:t>
            </a:r>
          </a:p>
          <a:p>
            <a:r>
              <a:rPr lang="en-US" altLang="en-US"/>
              <a:t>  Nesting habitats (shown in white) identified near problem sites (shown in yellow).</a:t>
            </a:r>
          </a:p>
          <a:p>
            <a:r>
              <a:rPr lang="en-US" altLang="en-US"/>
              <a:t>Describe each:  pond size?</a:t>
            </a:r>
          </a:p>
          <a:p>
            <a:endParaRPr lang="en-US" altLang="en-US"/>
          </a:p>
        </p:txBody>
      </p:sp>
    </p:spTree>
    <p:extLst>
      <p:ext uri="{BB962C8B-B14F-4D97-AF65-F5344CB8AC3E}">
        <p14:creationId xmlns:p14="http://schemas.microsoft.com/office/powerpoint/2010/main" val="305846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6316A7-F0CA-4B42-8196-958C091D756E}" type="slidenum">
              <a:rPr lang="en-US" altLang="en-US"/>
              <a:pPr/>
              <a:t>5</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ltLang="en-US" dirty="0"/>
              <a:t>Meridian center </a:t>
            </a:r>
          </a:p>
          <a:p>
            <a:r>
              <a:rPr lang="en-US" altLang="en-US" dirty="0"/>
              <a:t>classic mowed shoreline, no cover.</a:t>
            </a:r>
          </a:p>
          <a:p>
            <a:r>
              <a:rPr lang="en-US" altLang="en-US" dirty="0"/>
              <a:t>Also trouble at public and private schools.</a:t>
            </a:r>
          </a:p>
        </p:txBody>
      </p:sp>
    </p:spTree>
    <p:extLst>
      <p:ext uri="{BB962C8B-B14F-4D97-AF65-F5344CB8AC3E}">
        <p14:creationId xmlns:p14="http://schemas.microsoft.com/office/powerpoint/2010/main" val="119693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Street sweeper.  </a:t>
            </a:r>
          </a:p>
          <a:p>
            <a:r>
              <a:rPr lang="en-US" dirty="0" smtClean="0"/>
              <a:t>So the</a:t>
            </a:r>
            <a:r>
              <a:rPr lang="en-US" baseline="0" dirty="0" smtClean="0"/>
              <a:t> Town had a public meeting…</a:t>
            </a:r>
          </a:p>
          <a:p>
            <a:endParaRPr lang="en-US" baseline="0" dirty="0" smtClean="0"/>
          </a:p>
          <a:p>
            <a:r>
              <a:rPr lang="en-US" altLang="en-US" dirty="0" smtClean="0"/>
              <a:t>over grazed lawns</a:t>
            </a:r>
          </a:p>
          <a:p>
            <a:r>
              <a:rPr lang="en-US" altLang="en-US" dirty="0" smtClean="0"/>
              <a:t>defecate every 7 minutes, 1-2 pounds a day</a:t>
            </a:r>
          </a:p>
          <a:p>
            <a:r>
              <a:rPr lang="en-US" altLang="en-US" dirty="0" smtClean="0"/>
              <a:t>slippery green goo on sidewalks</a:t>
            </a:r>
          </a:p>
          <a:p>
            <a:r>
              <a:rPr lang="en-US" altLang="en-US" dirty="0" smtClean="0"/>
              <a:t>traffic problems</a:t>
            </a:r>
          </a:p>
          <a:p>
            <a:r>
              <a:rPr lang="en-US" altLang="en-US" dirty="0" smtClean="0"/>
              <a:t>nutrient loading in ponds</a:t>
            </a:r>
          </a:p>
          <a:p>
            <a:r>
              <a:rPr lang="en-US" altLang="en-US" dirty="0" smtClean="0"/>
              <a:t>public health concerns: bacterial pathogens, parasites</a:t>
            </a:r>
          </a:p>
          <a:p>
            <a:r>
              <a:rPr lang="en-US" altLang="en-US" dirty="0" smtClean="0"/>
              <a:t>     (Salmonella, Listeria, Giardia, Cryptosporidium, Chlamydia) Rare zoonosis.</a:t>
            </a:r>
          </a:p>
          <a:p>
            <a:r>
              <a:rPr lang="en-US" altLang="en-US" dirty="0" smtClean="0"/>
              <a:t>aggressive behavior by nesting birds</a:t>
            </a:r>
          </a:p>
          <a:p>
            <a:r>
              <a:rPr lang="en-US" altLang="en-US" dirty="0" smtClean="0"/>
              <a:t>airports</a:t>
            </a:r>
          </a:p>
          <a:p>
            <a:endParaRPr lang="en-US" dirty="0"/>
          </a:p>
        </p:txBody>
      </p:sp>
      <p:sp>
        <p:nvSpPr>
          <p:cNvPr id="4" name="Slide Number Placeholder 3"/>
          <p:cNvSpPr>
            <a:spLocks noGrp="1"/>
          </p:cNvSpPr>
          <p:nvPr>
            <p:ph type="sldNum" sz="quarter" idx="10"/>
          </p:nvPr>
        </p:nvSpPr>
        <p:spPr/>
        <p:txBody>
          <a:bodyPr/>
          <a:lstStyle/>
          <a:p>
            <a:fld id="{CDB67137-57A9-4E86-87ED-20252FF81C17}" type="slidenum">
              <a:rPr lang="en-US" altLang="en-US" smtClean="0"/>
              <a:pPr/>
              <a:t>6</a:t>
            </a:fld>
            <a:endParaRPr lang="en-US" altLang="en-US"/>
          </a:p>
        </p:txBody>
      </p:sp>
    </p:spTree>
    <p:extLst>
      <p:ext uri="{BB962C8B-B14F-4D97-AF65-F5344CB8AC3E}">
        <p14:creationId xmlns:p14="http://schemas.microsoft.com/office/powerpoint/2010/main" val="3837649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7A256E-235C-43B2-B889-7EEB30F4FF03}" type="slidenum">
              <a:rPr lang="en-US" altLang="en-US"/>
              <a:pPr/>
              <a:t>7</a:t>
            </a:fld>
            <a:endParaRPr lang="en-US"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ltLang="en-US" dirty="0" smtClean="0"/>
              <a:t>Televised</a:t>
            </a:r>
            <a:r>
              <a:rPr lang="en-US" altLang="en-US" dirty="0"/>
              <a:t>; 75 attendants </a:t>
            </a:r>
          </a:p>
          <a:p>
            <a:pPr marL="342900" marR="0" lvl="0" indent="-342900" algn="l" defTabSz="914400" rtl="0" eaLnBrk="1" fontAlgn="base" latinLnBrk="0" hangingPunct="1">
              <a:lnSpc>
                <a:spcPct val="90000"/>
              </a:lnSpc>
              <a:spcBef>
                <a:spcPct val="50000"/>
              </a:spcBef>
              <a:spcAft>
                <a:spcPct val="0"/>
              </a:spcAft>
              <a:buClrTx/>
              <a:buSzTx/>
              <a:buFontTx/>
              <a:buChar char="•"/>
              <a:tabLst/>
              <a:defRPr/>
            </a:pPr>
            <a:r>
              <a:rPr kumimoji="0" lang="en-US" altLang="en-US" sz="3600" b="0" i="0" u="none" strike="noStrike" kern="1200" cap="none" spc="0" normalizeH="0" baseline="0" noProof="0" dirty="0" smtClean="0">
                <a:ln>
                  <a:noFill/>
                </a:ln>
                <a:solidFill>
                  <a:srgbClr val="FFFF99"/>
                </a:solidFill>
                <a:effectLst/>
                <a:uLnTx/>
                <a:uFillTx/>
                <a:latin typeface="GarmdITC Bk BT" pitchFamily="18" charset="0"/>
                <a:ea typeface="+mn-ea"/>
                <a:cs typeface="+mn-cs"/>
              </a:rPr>
              <a:t>A task force was convened and charged with writing a town plan</a:t>
            </a:r>
          </a:p>
          <a:p>
            <a:pPr marL="342900" marR="0" lvl="0" indent="-342900" algn="l" defTabSz="914400" rtl="0" eaLnBrk="1" fontAlgn="base" latinLnBrk="0" hangingPunct="1">
              <a:lnSpc>
                <a:spcPct val="90000"/>
              </a:lnSpc>
              <a:spcBef>
                <a:spcPct val="50000"/>
              </a:spcBef>
              <a:spcAft>
                <a:spcPct val="0"/>
              </a:spcAft>
              <a:buClrTx/>
              <a:buSzTx/>
              <a:buFontTx/>
              <a:buChar char="•"/>
              <a:tabLst/>
              <a:defRPr/>
            </a:pPr>
            <a:r>
              <a:rPr kumimoji="0" lang="en-US" altLang="en-US" sz="3600" b="0" i="0" u="none" strike="noStrike" kern="1200" cap="none" spc="0" normalizeH="0" baseline="0" noProof="0" dirty="0" smtClean="0">
                <a:ln>
                  <a:noFill/>
                </a:ln>
                <a:solidFill>
                  <a:srgbClr val="FFFF99"/>
                </a:solidFill>
                <a:effectLst/>
                <a:uLnTx/>
                <a:uFillTx/>
                <a:latin typeface="GarmdITC Bk BT" pitchFamily="18" charset="0"/>
                <a:ea typeface="+mn-ea"/>
                <a:cs typeface="+mn-cs"/>
              </a:rPr>
              <a:t>24 members</a:t>
            </a:r>
          </a:p>
          <a:p>
            <a:pPr marL="342900" marR="0" lvl="0" indent="-342900" algn="l" defTabSz="914400" rtl="0" eaLnBrk="1" fontAlgn="base" latinLnBrk="0" hangingPunct="1">
              <a:lnSpc>
                <a:spcPct val="90000"/>
              </a:lnSpc>
              <a:spcBef>
                <a:spcPct val="50000"/>
              </a:spcBef>
              <a:spcAft>
                <a:spcPct val="0"/>
              </a:spcAft>
              <a:buClrTx/>
              <a:buSzTx/>
              <a:buFontTx/>
              <a:buChar char="•"/>
              <a:tabLst/>
              <a:defRPr/>
            </a:pPr>
            <a:r>
              <a:rPr kumimoji="0" lang="en-US" altLang="en-US" sz="3600" b="0" i="0" u="none" strike="noStrike" kern="1200" cap="none" spc="0" normalizeH="0" baseline="0" noProof="0" dirty="0" smtClean="0">
                <a:ln>
                  <a:noFill/>
                </a:ln>
                <a:solidFill>
                  <a:srgbClr val="FFFF99"/>
                </a:solidFill>
                <a:effectLst/>
                <a:uLnTx/>
                <a:uFillTx/>
                <a:latin typeface="GarmdITC Bk BT" pitchFamily="18" charset="0"/>
                <a:ea typeface="+mn-ea"/>
                <a:cs typeface="+mn-cs"/>
              </a:rPr>
              <a:t>5 active participants</a:t>
            </a:r>
          </a:p>
          <a:p>
            <a:pPr marL="342900" marR="0" lvl="0" indent="-342900" algn="l" defTabSz="914400" rtl="0" eaLnBrk="1" fontAlgn="base" latinLnBrk="0" hangingPunct="1">
              <a:lnSpc>
                <a:spcPct val="90000"/>
              </a:lnSpc>
              <a:spcBef>
                <a:spcPct val="50000"/>
              </a:spcBef>
              <a:spcAft>
                <a:spcPct val="0"/>
              </a:spcAft>
              <a:buClrTx/>
              <a:buSzTx/>
              <a:buFontTx/>
              <a:buChar char="•"/>
              <a:tabLst/>
              <a:defRPr/>
            </a:pPr>
            <a:r>
              <a:rPr kumimoji="0" lang="en-US" altLang="en-US" sz="3600" b="0" i="0" u="none" strike="noStrike" kern="1200" cap="none" spc="0" normalizeH="0" baseline="0" noProof="0" dirty="0" smtClean="0">
                <a:ln>
                  <a:noFill/>
                </a:ln>
                <a:solidFill>
                  <a:srgbClr val="FFFF99"/>
                </a:solidFill>
                <a:effectLst/>
                <a:uLnTx/>
                <a:uFillTx/>
                <a:latin typeface="GarmdITC Bk BT" pitchFamily="18" charset="0"/>
                <a:ea typeface="+mn-ea"/>
                <a:cs typeface="+mn-cs"/>
              </a:rPr>
              <a:t>Monthly meetings</a:t>
            </a:r>
          </a:p>
          <a:p>
            <a:pPr marL="742950" marR="0" lvl="1" indent="-285750" algn="l" defTabSz="914400" rtl="0" eaLnBrk="1" fontAlgn="base" latinLnBrk="0" hangingPunct="1">
              <a:lnSpc>
                <a:spcPct val="90000"/>
              </a:lnSpc>
              <a:spcBef>
                <a:spcPct val="50000"/>
              </a:spcBef>
              <a:spcAft>
                <a:spcPct val="0"/>
              </a:spcAft>
              <a:buClrTx/>
              <a:buSzTx/>
              <a:buFontTx/>
              <a:buChar char="–"/>
              <a:tabLst/>
              <a:defRPr/>
            </a:pPr>
            <a:r>
              <a:rPr kumimoji="0" lang="en-US" altLang="en-US" sz="3200" b="0" i="0" u="none" strike="noStrike" kern="1200" cap="none" spc="0" normalizeH="0" baseline="0" noProof="0" dirty="0" smtClean="0">
                <a:ln>
                  <a:noFill/>
                </a:ln>
                <a:solidFill>
                  <a:srgbClr val="FFFF99"/>
                </a:solidFill>
                <a:effectLst/>
                <a:uLnTx/>
                <a:uFillTx/>
                <a:latin typeface="GarmdITC Bk BT" pitchFamily="18" charset="0"/>
                <a:ea typeface="+mn-ea"/>
                <a:cs typeface="+mn-cs"/>
              </a:rPr>
              <a:t>Geese Peace</a:t>
            </a:r>
          </a:p>
          <a:p>
            <a:r>
              <a:rPr lang="en-US" altLang="en-US" dirty="0" smtClean="0"/>
              <a:t>Task </a:t>
            </a:r>
            <a:r>
              <a:rPr lang="en-US" altLang="en-US" dirty="0"/>
              <a:t>Force made up of residents primarily, also conservation chair of bird club, Animal welfare, humane society members, animal rights group.</a:t>
            </a:r>
          </a:p>
          <a:p>
            <a:r>
              <a:rPr lang="en-US" altLang="en-US" dirty="0"/>
              <a:t>From Town: Town Board Member, Highway supervisor, Director of Public Works, Animal Control Officer</a:t>
            </a:r>
          </a:p>
          <a:p>
            <a:endParaRPr lang="en-US" altLang="en-US" dirty="0"/>
          </a:p>
          <a:p>
            <a:r>
              <a:rPr lang="en-US" altLang="en-US" dirty="0"/>
              <a:t>Sportsmen not represented..  Not classic task force set up… </a:t>
            </a:r>
          </a:p>
          <a:p>
            <a:r>
              <a:rPr lang="en-US" altLang="en-US" dirty="0"/>
              <a:t>not all interest groups represented</a:t>
            </a:r>
            <a:r>
              <a:rPr lang="en-US" altLang="en-US" dirty="0" smtClean="0"/>
              <a:t>. </a:t>
            </a:r>
            <a:endParaRPr lang="en-US" altLang="en-US" dirty="0"/>
          </a:p>
          <a:p>
            <a:endParaRPr lang="en-US" altLang="en-US" dirty="0"/>
          </a:p>
        </p:txBody>
      </p:sp>
    </p:spTree>
    <p:extLst>
      <p:ext uri="{BB962C8B-B14F-4D97-AF65-F5344CB8AC3E}">
        <p14:creationId xmlns:p14="http://schemas.microsoft.com/office/powerpoint/2010/main" val="2200959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public outreach  </a:t>
            </a:r>
            <a:endParaRPr lang="en-US" dirty="0"/>
          </a:p>
        </p:txBody>
      </p:sp>
      <p:sp>
        <p:nvSpPr>
          <p:cNvPr id="4" name="Slide Number Placeholder 3"/>
          <p:cNvSpPr>
            <a:spLocks noGrp="1"/>
          </p:cNvSpPr>
          <p:nvPr>
            <p:ph type="sldNum" sz="quarter" idx="10"/>
          </p:nvPr>
        </p:nvSpPr>
        <p:spPr/>
        <p:txBody>
          <a:bodyPr/>
          <a:lstStyle/>
          <a:p>
            <a:fld id="{CDB67137-57A9-4E86-87ED-20252FF81C17}" type="slidenum">
              <a:rPr lang="en-US" altLang="en-US" smtClean="0"/>
              <a:pPr/>
              <a:t>8</a:t>
            </a:fld>
            <a:endParaRPr lang="en-US" altLang="en-US"/>
          </a:p>
        </p:txBody>
      </p:sp>
    </p:spTree>
    <p:extLst>
      <p:ext uri="{BB962C8B-B14F-4D97-AF65-F5344CB8AC3E}">
        <p14:creationId xmlns:p14="http://schemas.microsoft.com/office/powerpoint/2010/main" val="499621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 to the sites, the residents</a:t>
            </a:r>
            <a:endParaRPr lang="en-US" dirty="0"/>
          </a:p>
        </p:txBody>
      </p:sp>
      <p:sp>
        <p:nvSpPr>
          <p:cNvPr id="4" name="Slide Number Placeholder 3"/>
          <p:cNvSpPr>
            <a:spLocks noGrp="1"/>
          </p:cNvSpPr>
          <p:nvPr>
            <p:ph type="sldNum" sz="quarter" idx="10"/>
          </p:nvPr>
        </p:nvSpPr>
        <p:spPr/>
        <p:txBody>
          <a:bodyPr/>
          <a:lstStyle/>
          <a:p>
            <a:fld id="{CDB67137-57A9-4E86-87ED-20252FF81C17}" type="slidenum">
              <a:rPr lang="en-US" altLang="en-US" smtClean="0"/>
              <a:pPr/>
              <a:t>10</a:t>
            </a:fld>
            <a:endParaRPr lang="en-US" altLang="en-US"/>
          </a:p>
        </p:txBody>
      </p:sp>
    </p:spTree>
    <p:extLst>
      <p:ext uri="{BB962C8B-B14F-4D97-AF65-F5344CB8AC3E}">
        <p14:creationId xmlns:p14="http://schemas.microsoft.com/office/powerpoint/2010/main" val="3475228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652A3BB-AA64-42A2-A577-56FB44726769}" type="slidenum">
              <a:rPr lang="en-US" altLang="en-US"/>
              <a:pPr/>
              <a:t>‹#›</a:t>
            </a:fld>
            <a:endParaRPr lang="en-US" altLang="en-US"/>
          </a:p>
        </p:txBody>
      </p:sp>
    </p:spTree>
    <p:extLst>
      <p:ext uri="{BB962C8B-B14F-4D97-AF65-F5344CB8AC3E}">
        <p14:creationId xmlns:p14="http://schemas.microsoft.com/office/powerpoint/2010/main" val="1488528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4A01F3C-0652-436A-8173-6EABA0D957BB}" type="slidenum">
              <a:rPr lang="en-US" altLang="en-US"/>
              <a:pPr/>
              <a:t>‹#›</a:t>
            </a:fld>
            <a:endParaRPr lang="en-US" altLang="en-US"/>
          </a:p>
        </p:txBody>
      </p:sp>
    </p:spTree>
    <p:extLst>
      <p:ext uri="{BB962C8B-B14F-4D97-AF65-F5344CB8AC3E}">
        <p14:creationId xmlns:p14="http://schemas.microsoft.com/office/powerpoint/2010/main" val="341446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6EB2761-91D0-4585-B3BC-7189B9E3B517}" type="slidenum">
              <a:rPr lang="en-US" altLang="en-US"/>
              <a:pPr/>
              <a:t>‹#›</a:t>
            </a:fld>
            <a:endParaRPr lang="en-US" altLang="en-US"/>
          </a:p>
        </p:txBody>
      </p:sp>
    </p:spTree>
    <p:extLst>
      <p:ext uri="{BB962C8B-B14F-4D97-AF65-F5344CB8AC3E}">
        <p14:creationId xmlns:p14="http://schemas.microsoft.com/office/powerpoint/2010/main" val="1098584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03ADF12-5626-4F83-B8CE-851E08D5FE83}" type="slidenum">
              <a:rPr lang="en-US" altLang="en-US"/>
              <a:pPr/>
              <a:t>‹#›</a:t>
            </a:fld>
            <a:endParaRPr lang="en-US" altLang="en-US"/>
          </a:p>
        </p:txBody>
      </p:sp>
    </p:spTree>
    <p:extLst>
      <p:ext uri="{BB962C8B-B14F-4D97-AF65-F5344CB8AC3E}">
        <p14:creationId xmlns:p14="http://schemas.microsoft.com/office/powerpoint/2010/main" val="117115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06FA10A-F18D-47BA-AB80-9EFD6F67F95B}" type="slidenum">
              <a:rPr lang="en-US" altLang="en-US"/>
              <a:pPr/>
              <a:t>‹#›</a:t>
            </a:fld>
            <a:endParaRPr lang="en-US" altLang="en-US"/>
          </a:p>
        </p:txBody>
      </p:sp>
    </p:spTree>
    <p:extLst>
      <p:ext uri="{BB962C8B-B14F-4D97-AF65-F5344CB8AC3E}">
        <p14:creationId xmlns:p14="http://schemas.microsoft.com/office/powerpoint/2010/main" val="204502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A70DE1D-780E-4837-BEA1-358125138A75}" type="slidenum">
              <a:rPr lang="en-US" altLang="en-US"/>
              <a:pPr/>
              <a:t>‹#›</a:t>
            </a:fld>
            <a:endParaRPr lang="en-US" altLang="en-US"/>
          </a:p>
        </p:txBody>
      </p:sp>
    </p:spTree>
    <p:extLst>
      <p:ext uri="{BB962C8B-B14F-4D97-AF65-F5344CB8AC3E}">
        <p14:creationId xmlns:p14="http://schemas.microsoft.com/office/powerpoint/2010/main" val="1147837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D71DA25-B862-4B55-9D78-3539992726DB}" type="slidenum">
              <a:rPr lang="en-US" altLang="en-US"/>
              <a:pPr/>
              <a:t>‹#›</a:t>
            </a:fld>
            <a:endParaRPr lang="en-US" altLang="en-US"/>
          </a:p>
        </p:txBody>
      </p:sp>
    </p:spTree>
    <p:extLst>
      <p:ext uri="{BB962C8B-B14F-4D97-AF65-F5344CB8AC3E}">
        <p14:creationId xmlns:p14="http://schemas.microsoft.com/office/powerpoint/2010/main" val="295506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D79BA6-B0AC-4C55-9518-C1B725F2C4FD}" type="slidenum">
              <a:rPr lang="en-US" altLang="en-US"/>
              <a:pPr/>
              <a:t>‹#›</a:t>
            </a:fld>
            <a:endParaRPr lang="en-US" altLang="en-US"/>
          </a:p>
        </p:txBody>
      </p:sp>
    </p:spTree>
    <p:extLst>
      <p:ext uri="{BB962C8B-B14F-4D97-AF65-F5344CB8AC3E}">
        <p14:creationId xmlns:p14="http://schemas.microsoft.com/office/powerpoint/2010/main" val="1843421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B052749-811D-41D6-9026-8B6AEF1591F2}" type="slidenum">
              <a:rPr lang="en-US" altLang="en-US"/>
              <a:pPr/>
              <a:t>‹#›</a:t>
            </a:fld>
            <a:endParaRPr lang="en-US" altLang="en-US"/>
          </a:p>
        </p:txBody>
      </p:sp>
    </p:spTree>
    <p:extLst>
      <p:ext uri="{BB962C8B-B14F-4D97-AF65-F5344CB8AC3E}">
        <p14:creationId xmlns:p14="http://schemas.microsoft.com/office/powerpoint/2010/main" val="354178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FAD3657-EFCE-441A-8AB8-1BBE1916D8A0}" type="slidenum">
              <a:rPr lang="en-US" altLang="en-US"/>
              <a:pPr/>
              <a:t>‹#›</a:t>
            </a:fld>
            <a:endParaRPr lang="en-US" altLang="en-US"/>
          </a:p>
        </p:txBody>
      </p:sp>
    </p:spTree>
    <p:extLst>
      <p:ext uri="{BB962C8B-B14F-4D97-AF65-F5344CB8AC3E}">
        <p14:creationId xmlns:p14="http://schemas.microsoft.com/office/powerpoint/2010/main" val="291069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04A4FF4F-6DB6-44EA-AAA5-FDB774B2CE20}" type="slidenum">
              <a:rPr lang="en-US" altLang="en-US"/>
              <a:pPr/>
              <a:t>‹#›</a:t>
            </a:fld>
            <a:endParaRPr lang="en-US" altLang="en-US"/>
          </a:p>
        </p:txBody>
      </p:sp>
    </p:spTree>
    <p:extLst>
      <p:ext uri="{BB962C8B-B14F-4D97-AF65-F5344CB8AC3E}">
        <p14:creationId xmlns:p14="http://schemas.microsoft.com/office/powerpoint/2010/main" val="1273791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4670AF3-879F-402C-8801-99DD071FA25A}" type="slidenum">
              <a:rPr lang="en-US" altLang="en-US"/>
              <a:pPr/>
              <a:t>‹#›</a:t>
            </a:fld>
            <a:endParaRPr lang="en-US" altLang="en-US"/>
          </a:p>
        </p:txBody>
      </p:sp>
    </p:spTree>
    <p:extLst>
      <p:ext uri="{BB962C8B-B14F-4D97-AF65-F5344CB8AC3E}">
        <p14:creationId xmlns:p14="http://schemas.microsoft.com/office/powerpoint/2010/main" val="3025166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FCD74C7-A67E-4B89-9028-65D2325E91E6}" type="slidenum">
              <a:rPr lang="en-US" altLang="en-US"/>
              <a:pPr/>
              <a:t>‹#›</a:t>
            </a:fld>
            <a:endParaRPr lang="en-US" altLang="en-US"/>
          </a:p>
        </p:txBody>
      </p:sp>
    </p:spTree>
    <p:extLst>
      <p:ext uri="{BB962C8B-B14F-4D97-AF65-F5344CB8AC3E}">
        <p14:creationId xmlns:p14="http://schemas.microsoft.com/office/powerpoint/2010/main" val="345760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2196DE9-9F1D-4922-A616-9861A036254C}" type="slidenum">
              <a:rPr lang="en-US" altLang="en-US"/>
              <a:pPr/>
              <a:t>‹#›</a:t>
            </a:fld>
            <a:endParaRPr lang="en-US" altLang="en-US"/>
          </a:p>
        </p:txBody>
      </p:sp>
    </p:spTree>
    <p:extLst>
      <p:ext uri="{BB962C8B-B14F-4D97-AF65-F5344CB8AC3E}">
        <p14:creationId xmlns:p14="http://schemas.microsoft.com/office/powerpoint/2010/main" val="176104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C8C4B75-1AD6-4119-A90E-69D1D20A41E8}" type="slidenum">
              <a:rPr lang="en-US" altLang="en-US"/>
              <a:pPr/>
              <a:t>‹#›</a:t>
            </a:fld>
            <a:endParaRPr lang="en-US" altLang="en-US"/>
          </a:p>
        </p:txBody>
      </p:sp>
    </p:spTree>
    <p:extLst>
      <p:ext uri="{BB962C8B-B14F-4D97-AF65-F5344CB8AC3E}">
        <p14:creationId xmlns:p14="http://schemas.microsoft.com/office/powerpoint/2010/main" val="399189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66"/>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solidFill>
                  <a:schemeClr val="tx1"/>
                </a:solidFill>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latin typeface="+mn-lt"/>
              </a:defRPr>
            </a:lvl1pPr>
          </a:lstStyle>
          <a:p>
            <a:fld id="{EFED2248-8333-46FC-80DD-570D011BB3B5}" type="slidenum">
              <a:rPr lang="en-US" altLang="en-US"/>
              <a:pPr/>
              <a:t>‹#›</a:t>
            </a:fld>
            <a:endParaRPr lang="en-US" altLang="en-US"/>
          </a:p>
        </p:txBody>
      </p:sp>
      <p:pic>
        <p:nvPicPr>
          <p:cNvPr id="1031" name="Picture 7" descr="color fwmrlogo2_8blac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32" name="Text Box 8"/>
          <p:cNvSpPr txBox="1">
            <a:spLocks noChangeArrowheads="1"/>
          </p:cNvSpPr>
          <p:nvPr/>
        </p:nvSpPr>
        <p:spPr bwMode="auto">
          <a:xfrm>
            <a:off x="4267200" y="6324600"/>
            <a:ext cx="41148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 bIns="9144" anchorCtr="1">
            <a:spAutoFit/>
          </a:bodyPr>
          <a:lstStyle/>
          <a:p>
            <a:pPr>
              <a:lnSpc>
                <a:spcPct val="50000"/>
              </a:lnSpc>
            </a:pPr>
            <a:r>
              <a:rPr lang="en-US" altLang="en-US" sz="1400" i="1">
                <a:solidFill>
                  <a:srgbClr val="819FBF"/>
                </a:solidFill>
              </a:rPr>
              <a:t>NYS Department of Environmental Conservation</a:t>
            </a:r>
          </a:p>
          <a:p>
            <a:pPr>
              <a:lnSpc>
                <a:spcPct val="50000"/>
              </a:lnSpc>
            </a:pPr>
            <a:r>
              <a:rPr lang="en-US" altLang="en-US" sz="1400" i="1">
                <a:solidFill>
                  <a:srgbClr val="819FBF"/>
                </a:solidFill>
              </a:rPr>
              <a:t>Fish, Wildlife &amp; Marine Resources</a:t>
            </a:r>
            <a:endParaRPr lang="en-US" altLang="en-US" sz="1400" i="1">
              <a:effectLst>
                <a:outerShdw blurRad="38100" dist="38100" dir="2700000" algn="tl">
                  <a:srgbClr val="FFFFFF"/>
                </a:outerShdw>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kern="1200">
          <a:solidFill>
            <a:srgbClr val="FFFF66"/>
          </a:solidFill>
          <a:latin typeface="+mj-lt"/>
          <a:ea typeface="+mj-ea"/>
          <a:cs typeface="+mj-cs"/>
        </a:defRPr>
      </a:lvl1pPr>
      <a:lvl2pPr algn="ctr" rtl="0" fontAlgn="base">
        <a:spcBef>
          <a:spcPct val="0"/>
        </a:spcBef>
        <a:spcAft>
          <a:spcPct val="0"/>
        </a:spcAft>
        <a:defRPr sz="4400">
          <a:solidFill>
            <a:srgbClr val="FFFF66"/>
          </a:solidFill>
          <a:latin typeface="Times New Roman" panose="02020603050405020304" pitchFamily="18" charset="0"/>
        </a:defRPr>
      </a:lvl2pPr>
      <a:lvl3pPr algn="ctr" rtl="0" fontAlgn="base">
        <a:spcBef>
          <a:spcPct val="0"/>
        </a:spcBef>
        <a:spcAft>
          <a:spcPct val="0"/>
        </a:spcAft>
        <a:defRPr sz="4400">
          <a:solidFill>
            <a:srgbClr val="FFFF66"/>
          </a:solidFill>
          <a:latin typeface="Times New Roman" panose="02020603050405020304" pitchFamily="18" charset="0"/>
        </a:defRPr>
      </a:lvl3pPr>
      <a:lvl4pPr algn="ctr" rtl="0" fontAlgn="base">
        <a:spcBef>
          <a:spcPct val="0"/>
        </a:spcBef>
        <a:spcAft>
          <a:spcPct val="0"/>
        </a:spcAft>
        <a:defRPr sz="4400">
          <a:solidFill>
            <a:srgbClr val="FFFF66"/>
          </a:solidFill>
          <a:latin typeface="Times New Roman" panose="02020603050405020304" pitchFamily="18" charset="0"/>
        </a:defRPr>
      </a:lvl4pPr>
      <a:lvl5pPr algn="ctr" rtl="0" fontAlgn="base">
        <a:spcBef>
          <a:spcPct val="0"/>
        </a:spcBef>
        <a:spcAft>
          <a:spcPct val="0"/>
        </a:spcAft>
        <a:defRPr sz="4400">
          <a:solidFill>
            <a:srgbClr val="FFFF66"/>
          </a:solidFill>
          <a:latin typeface="Times New Roman" panose="02020603050405020304" pitchFamily="18" charset="0"/>
        </a:defRPr>
      </a:lvl5pPr>
      <a:lvl6pPr marL="457200" algn="ctr" rtl="0" fontAlgn="base">
        <a:spcBef>
          <a:spcPct val="0"/>
        </a:spcBef>
        <a:spcAft>
          <a:spcPct val="0"/>
        </a:spcAft>
        <a:defRPr sz="4400">
          <a:solidFill>
            <a:srgbClr val="FFFF66"/>
          </a:solidFill>
          <a:latin typeface="Times New Roman" panose="02020603050405020304" pitchFamily="18" charset="0"/>
        </a:defRPr>
      </a:lvl6pPr>
      <a:lvl7pPr marL="914400" algn="ctr" rtl="0" fontAlgn="base">
        <a:spcBef>
          <a:spcPct val="0"/>
        </a:spcBef>
        <a:spcAft>
          <a:spcPct val="0"/>
        </a:spcAft>
        <a:defRPr sz="4400">
          <a:solidFill>
            <a:srgbClr val="FFFF66"/>
          </a:solidFill>
          <a:latin typeface="Times New Roman" panose="02020603050405020304" pitchFamily="18" charset="0"/>
        </a:defRPr>
      </a:lvl7pPr>
      <a:lvl8pPr marL="1371600" algn="ctr" rtl="0" fontAlgn="base">
        <a:spcBef>
          <a:spcPct val="0"/>
        </a:spcBef>
        <a:spcAft>
          <a:spcPct val="0"/>
        </a:spcAft>
        <a:defRPr sz="4400">
          <a:solidFill>
            <a:srgbClr val="FFFF66"/>
          </a:solidFill>
          <a:latin typeface="Times New Roman" panose="02020603050405020304" pitchFamily="18" charset="0"/>
        </a:defRPr>
      </a:lvl8pPr>
      <a:lvl9pPr marL="1828800" algn="ctr" rtl="0" fontAlgn="base">
        <a:spcBef>
          <a:spcPct val="0"/>
        </a:spcBef>
        <a:spcAft>
          <a:spcPct val="0"/>
        </a:spcAft>
        <a:defRPr sz="4400">
          <a:solidFill>
            <a:srgbClr val="FFFF66"/>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rgbClr val="FFFF99"/>
          </a:solidFill>
          <a:latin typeface="+mn-lt"/>
          <a:ea typeface="+mn-ea"/>
          <a:cs typeface="+mn-cs"/>
        </a:defRPr>
      </a:lvl1pPr>
      <a:lvl2pPr marL="742950" indent="-285750" algn="l" rtl="0" fontAlgn="base">
        <a:spcBef>
          <a:spcPct val="20000"/>
        </a:spcBef>
        <a:spcAft>
          <a:spcPct val="0"/>
        </a:spcAft>
        <a:buChar char="–"/>
        <a:defRPr sz="2800" kern="1200">
          <a:solidFill>
            <a:srgbClr val="FFFF99"/>
          </a:solidFill>
          <a:latin typeface="+mn-lt"/>
          <a:ea typeface="+mn-ea"/>
          <a:cs typeface="+mn-cs"/>
        </a:defRPr>
      </a:lvl2pPr>
      <a:lvl3pPr marL="1143000" indent="-228600" algn="l" rtl="0" fontAlgn="base">
        <a:spcBef>
          <a:spcPct val="20000"/>
        </a:spcBef>
        <a:spcAft>
          <a:spcPct val="0"/>
        </a:spcAft>
        <a:buChar char="•"/>
        <a:defRPr sz="2400" kern="1200">
          <a:solidFill>
            <a:srgbClr val="FFFF99"/>
          </a:solidFill>
          <a:latin typeface="+mn-lt"/>
          <a:ea typeface="+mn-ea"/>
          <a:cs typeface="+mn-cs"/>
        </a:defRPr>
      </a:lvl3pPr>
      <a:lvl4pPr marL="1600200" indent="-228600" algn="l" rtl="0" fontAlgn="base">
        <a:spcBef>
          <a:spcPct val="20000"/>
        </a:spcBef>
        <a:spcAft>
          <a:spcPct val="0"/>
        </a:spcAft>
        <a:buChar char="–"/>
        <a:defRPr sz="2000" kern="1200">
          <a:solidFill>
            <a:srgbClr val="FFFF99"/>
          </a:solidFill>
          <a:latin typeface="+mn-lt"/>
          <a:ea typeface="+mn-ea"/>
          <a:cs typeface="+mn-cs"/>
        </a:defRPr>
      </a:lvl4pPr>
      <a:lvl5pPr marL="2057400" indent="-228600" algn="l" rtl="0" fontAlgn="base">
        <a:spcBef>
          <a:spcPct val="20000"/>
        </a:spcBef>
        <a:spcAft>
          <a:spcPct val="0"/>
        </a:spcAft>
        <a:buChar char="»"/>
        <a:defRPr sz="2000" kern="1200">
          <a:solidFill>
            <a:srgbClr val="FFFF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1.wmf"/></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vmlDrawing" Target="../drawings/vmlDrawing5.vml"/><Relationship Id="rId5" Type="http://schemas.openxmlformats.org/officeDocument/2006/relationships/image" Target="../media/image13.png"/><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vmlDrawing" Target="../drawings/vmlDrawing6.vml"/><Relationship Id="rId5" Type="http://schemas.openxmlformats.org/officeDocument/2006/relationships/image" Target="../media/image14.png"/><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vmlDrawing" Target="../drawings/vmlDrawing7.vml"/><Relationship Id="rId5" Type="http://schemas.openxmlformats.org/officeDocument/2006/relationships/image" Target="../media/image16.png"/><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17.png"/><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james.eckler@dec.ny.gov"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1.wmf"/></Relationships>
</file>

<file path=ppt/slides/_rels/slide27.xml.rels><?xml version="1.0" encoding="UTF-8" standalone="yes"?>
<Relationships xmlns="http://schemas.openxmlformats.org/package/2006/relationships"><Relationship Id="rId3" Type="http://schemas.openxmlformats.org/officeDocument/2006/relationships/hyperlink" Target="http://ecode360.com/9443881#9443883" TargetMode="External"/><Relationship Id="rId2" Type="http://schemas.openxmlformats.org/officeDocument/2006/relationships/hyperlink" Target="http://ecode360.com/9443881#9443882" TargetMode="External"/><Relationship Id="rId1" Type="http://schemas.openxmlformats.org/officeDocument/2006/relationships/slideLayout" Target="../slideLayouts/slideLayout2.xml"/><Relationship Id="rId5" Type="http://schemas.openxmlformats.org/officeDocument/2006/relationships/hyperlink" Target="http://ecode360.com/9443881#9443885" TargetMode="External"/><Relationship Id="rId4" Type="http://schemas.openxmlformats.org/officeDocument/2006/relationships/hyperlink" Target="http://ecode360.com/9443881#9443884"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3.wmf"/><Relationship Id="rId4" Type="http://schemas.openxmlformats.org/officeDocument/2006/relationships/oleObject" Target="../embeddings/oleObject10.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85800" y="1447800"/>
            <a:ext cx="7772400" cy="1143000"/>
          </a:xfrm>
        </p:spPr>
        <p:txBody>
          <a:bodyPr anchor="ctr"/>
          <a:lstStyle/>
          <a:p>
            <a:r>
              <a:rPr lang="en-US" altLang="en-US" sz="4400" dirty="0">
                <a:latin typeface="Arial" panose="020B0604020202020204" pitchFamily="34" charset="0"/>
                <a:cs typeface="Arial" panose="020B0604020202020204" pitchFamily="34" charset="0"/>
              </a:rPr>
              <a:t>Problem Management of Canada Geese in a Suburban Township</a:t>
            </a:r>
            <a:r>
              <a:rPr lang="en-US" altLang="en-US" sz="4400" dirty="0"/>
              <a:t>.</a:t>
            </a:r>
          </a:p>
        </p:txBody>
      </p:sp>
      <p:sp>
        <p:nvSpPr>
          <p:cNvPr id="9219" name="Rectangle 3"/>
          <p:cNvSpPr>
            <a:spLocks noGrp="1" noChangeArrowheads="1"/>
          </p:cNvSpPr>
          <p:nvPr>
            <p:ph type="subTitle" idx="1"/>
          </p:nvPr>
        </p:nvSpPr>
        <p:spPr>
          <a:xfrm>
            <a:off x="1181100" y="3581400"/>
            <a:ext cx="6781800" cy="1752600"/>
          </a:xfrm>
        </p:spPr>
        <p:txBody>
          <a:bodyPr/>
          <a:lstStyle/>
          <a:p>
            <a:endParaRPr lang="en-US" altLang="en-US" dirty="0"/>
          </a:p>
          <a:p>
            <a:r>
              <a:rPr lang="en-US" altLang="en-US" dirty="0">
                <a:latin typeface="Arial" panose="020B0604020202020204" pitchFamily="34" charset="0"/>
                <a:cs typeface="Arial" panose="020B0604020202020204" pitchFamily="34" charset="0"/>
              </a:rPr>
              <a:t>Jim Eckler,  Bureau of Wildlife,  Region 8,  Avon</a:t>
            </a:r>
            <a:endParaRPr lang="en-US" alt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22906" y="76200"/>
            <a:ext cx="7772400" cy="1143000"/>
          </a:xfrm>
        </p:spPr>
        <p:txBody>
          <a:bodyPr/>
          <a:lstStyle/>
          <a:p>
            <a:r>
              <a:rPr lang="en-US" altLang="en-US" dirty="0">
                <a:latin typeface="Arial" panose="020B0604020202020204" pitchFamily="34" charset="0"/>
                <a:cs typeface="Arial" panose="020B0604020202020204" pitchFamily="34" charset="0"/>
              </a:rPr>
              <a:t>Abatement Techniques</a:t>
            </a:r>
          </a:p>
        </p:txBody>
      </p:sp>
      <p:sp>
        <p:nvSpPr>
          <p:cNvPr id="102403" name="Rectangle 3"/>
          <p:cNvSpPr>
            <a:spLocks noGrp="1" noChangeArrowheads="1"/>
          </p:cNvSpPr>
          <p:nvPr>
            <p:ph type="body" sz="half" idx="1"/>
          </p:nvPr>
        </p:nvSpPr>
        <p:spPr>
          <a:xfrm>
            <a:off x="533400" y="1219200"/>
            <a:ext cx="3810000" cy="4724400"/>
          </a:xfrm>
        </p:spPr>
        <p:txBody>
          <a:bodyPr/>
          <a:lstStyle/>
          <a:p>
            <a:r>
              <a:rPr lang="en-US" altLang="en-US" sz="2800" b="1" u="sng" dirty="0">
                <a:solidFill>
                  <a:srgbClr val="FFFF00"/>
                </a:solidFill>
                <a:latin typeface="Arial" panose="020B0604020202020204" pitchFamily="34" charset="0"/>
                <a:cs typeface="Arial" panose="020B0604020202020204" pitchFamily="34" charset="0"/>
              </a:rPr>
              <a:t>No Feeding</a:t>
            </a:r>
          </a:p>
          <a:p>
            <a:r>
              <a:rPr lang="en-US" altLang="en-US" sz="2800" dirty="0">
                <a:latin typeface="Arial" panose="020B0604020202020204" pitchFamily="34" charset="0"/>
                <a:cs typeface="Arial" panose="020B0604020202020204" pitchFamily="34" charset="0"/>
              </a:rPr>
              <a:t>Encourage Hunting</a:t>
            </a:r>
          </a:p>
          <a:p>
            <a:r>
              <a:rPr lang="en-US" altLang="en-US" sz="2800" b="1" u="sng" dirty="0">
                <a:solidFill>
                  <a:srgbClr val="FFFF00"/>
                </a:solidFill>
                <a:latin typeface="Arial" panose="020B0604020202020204" pitchFamily="34" charset="0"/>
                <a:cs typeface="Arial" panose="020B0604020202020204" pitchFamily="34" charset="0"/>
              </a:rPr>
              <a:t>Modify Habitat</a:t>
            </a:r>
          </a:p>
          <a:p>
            <a:r>
              <a:rPr lang="en-US" altLang="en-US" sz="2800" dirty="0">
                <a:latin typeface="Arial" panose="020B0604020202020204" pitchFamily="34" charset="0"/>
                <a:cs typeface="Arial" panose="020B0604020202020204" pitchFamily="34" charset="0"/>
              </a:rPr>
              <a:t>Wire </a:t>
            </a:r>
            <a:r>
              <a:rPr lang="en-US" altLang="en-US" sz="2800" dirty="0" smtClean="0">
                <a:latin typeface="Arial" panose="020B0604020202020204" pitchFamily="34" charset="0"/>
                <a:cs typeface="Arial" panose="020B0604020202020204" pitchFamily="34" charset="0"/>
              </a:rPr>
              <a:t>or line Grids</a:t>
            </a:r>
            <a:endParaRPr lang="en-US" altLang="en-US" sz="2800" dirty="0">
              <a:latin typeface="Arial" panose="020B0604020202020204" pitchFamily="34" charset="0"/>
              <a:cs typeface="Arial" panose="020B0604020202020204" pitchFamily="34" charset="0"/>
            </a:endParaRPr>
          </a:p>
          <a:p>
            <a:r>
              <a:rPr lang="en-US" altLang="en-US" sz="2800" b="1" u="sng" dirty="0">
                <a:solidFill>
                  <a:srgbClr val="FFFF00"/>
                </a:solidFill>
                <a:latin typeface="Arial" panose="020B0604020202020204" pitchFamily="34" charset="0"/>
                <a:cs typeface="Arial" panose="020B0604020202020204" pitchFamily="34" charset="0"/>
              </a:rPr>
              <a:t>Fencing</a:t>
            </a:r>
          </a:p>
          <a:p>
            <a:r>
              <a:rPr lang="en-US" altLang="en-US" sz="2800" b="1" u="sng" dirty="0">
                <a:solidFill>
                  <a:srgbClr val="FFFF00"/>
                </a:solidFill>
                <a:latin typeface="Arial" panose="020B0604020202020204" pitchFamily="34" charset="0"/>
                <a:cs typeface="Arial" panose="020B0604020202020204" pitchFamily="34" charset="0"/>
              </a:rPr>
              <a:t>Remote Control </a:t>
            </a:r>
            <a:r>
              <a:rPr lang="en-US" altLang="en-US" sz="2800" b="1" u="sng" dirty="0" smtClean="0">
                <a:solidFill>
                  <a:srgbClr val="FFFF00"/>
                </a:solidFill>
                <a:latin typeface="Arial" panose="020B0604020202020204" pitchFamily="34" charset="0"/>
                <a:cs typeface="Arial" panose="020B0604020202020204" pitchFamily="34" charset="0"/>
              </a:rPr>
              <a:t>vehicles</a:t>
            </a:r>
          </a:p>
          <a:p>
            <a:r>
              <a:rPr lang="en-US" altLang="en-US" sz="2800" dirty="0" smtClean="0">
                <a:latin typeface="Arial" panose="020B0604020202020204" pitchFamily="34" charset="0"/>
                <a:cs typeface="Arial" panose="020B0604020202020204" pitchFamily="34" charset="0"/>
              </a:rPr>
              <a:t>Laser</a:t>
            </a:r>
          </a:p>
          <a:p>
            <a:r>
              <a:rPr lang="en-US" altLang="en-US" sz="2800" dirty="0">
                <a:latin typeface="Arial" panose="020B0604020202020204" pitchFamily="34" charset="0"/>
                <a:cs typeface="Arial" panose="020B0604020202020204" pitchFamily="34" charset="0"/>
              </a:rPr>
              <a:t>Sterilization</a:t>
            </a:r>
          </a:p>
          <a:p>
            <a:endParaRPr lang="en-US" altLang="en-US" sz="2800" dirty="0"/>
          </a:p>
          <a:p>
            <a:endParaRPr lang="en-US" altLang="en-US" sz="2800" dirty="0"/>
          </a:p>
        </p:txBody>
      </p:sp>
      <p:sp>
        <p:nvSpPr>
          <p:cNvPr id="102404" name="Rectangle 4"/>
          <p:cNvSpPr>
            <a:spLocks noGrp="1" noChangeArrowheads="1"/>
          </p:cNvSpPr>
          <p:nvPr>
            <p:ph type="body" sz="half" idx="2"/>
          </p:nvPr>
        </p:nvSpPr>
        <p:spPr>
          <a:xfrm>
            <a:off x="4343400" y="1371600"/>
            <a:ext cx="4343400" cy="4114800"/>
          </a:xfrm>
        </p:spPr>
        <p:txBody>
          <a:bodyPr/>
          <a:lstStyle/>
          <a:p>
            <a:r>
              <a:rPr lang="en-US" altLang="en-US" sz="2800" dirty="0" smtClean="0">
                <a:latin typeface="Arial" panose="020B0604020202020204" pitchFamily="34" charset="0"/>
                <a:cs typeface="Arial" panose="020B0604020202020204" pitchFamily="34" charset="0"/>
              </a:rPr>
              <a:t>Noisemakers</a:t>
            </a:r>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Repellents</a:t>
            </a:r>
          </a:p>
          <a:p>
            <a:r>
              <a:rPr lang="en-US" altLang="en-US" sz="2800" b="1" u="sng" dirty="0">
                <a:solidFill>
                  <a:srgbClr val="FFFF00"/>
                </a:solidFill>
                <a:latin typeface="Arial" panose="020B0604020202020204" pitchFamily="34" charset="0"/>
                <a:cs typeface="Arial" panose="020B0604020202020204" pitchFamily="34" charset="0"/>
              </a:rPr>
              <a:t>Dogs</a:t>
            </a:r>
          </a:p>
          <a:p>
            <a:r>
              <a:rPr lang="en-US" altLang="en-US" sz="2800" b="1" u="sng" dirty="0">
                <a:solidFill>
                  <a:srgbClr val="FFFF00"/>
                </a:solidFill>
                <a:latin typeface="Arial" panose="020B0604020202020204" pitchFamily="34" charset="0"/>
                <a:cs typeface="Arial" panose="020B0604020202020204" pitchFamily="34" charset="0"/>
              </a:rPr>
              <a:t>Egg Oiling</a:t>
            </a:r>
          </a:p>
          <a:p>
            <a:pPr lvl="0"/>
            <a:r>
              <a:rPr lang="en-US" altLang="en-US" sz="2800" dirty="0">
                <a:latin typeface="Arial" panose="020B0604020202020204" pitchFamily="34" charset="0"/>
                <a:cs typeface="Arial" panose="020B0604020202020204" pitchFamily="34" charset="0"/>
              </a:rPr>
              <a:t>Capture and </a:t>
            </a:r>
            <a:r>
              <a:rPr lang="en-US" altLang="en-US" sz="2800" dirty="0" smtClean="0">
                <a:latin typeface="Arial" panose="020B0604020202020204" pitchFamily="34" charset="0"/>
                <a:cs typeface="Arial" panose="020B0604020202020204" pitchFamily="34" charset="0"/>
              </a:rPr>
              <a:t>remove</a:t>
            </a:r>
          </a:p>
          <a:p>
            <a:pPr lvl="0"/>
            <a:r>
              <a:rPr lang="en-US" altLang="en-US" sz="2800" dirty="0" smtClean="0">
                <a:latin typeface="Arial" panose="020B0604020202020204" pitchFamily="34" charset="0"/>
                <a:cs typeface="Arial" panose="020B0604020202020204" pitchFamily="34" charset="0"/>
              </a:rPr>
              <a:t>Decoys </a:t>
            </a:r>
            <a:r>
              <a:rPr lang="en-US" altLang="en-US" sz="2800" dirty="0">
                <a:latin typeface="Arial" panose="020B0604020202020204" pitchFamily="34" charset="0"/>
                <a:cs typeface="Arial" panose="020B0604020202020204" pitchFamily="34" charset="0"/>
              </a:rPr>
              <a:t>– swans, </a:t>
            </a:r>
            <a:r>
              <a:rPr lang="en-US" altLang="en-US" sz="2800" dirty="0" smtClean="0">
                <a:latin typeface="Arial" panose="020B0604020202020204" pitchFamily="34" charset="0"/>
                <a:cs typeface="Arial" panose="020B0604020202020204" pitchFamily="34" charset="0"/>
              </a:rPr>
              <a:t>alligators</a:t>
            </a:r>
            <a:endParaRPr lang="en-US" altLang="en-US" sz="2800" dirty="0">
              <a:latin typeface="Arial" panose="020B0604020202020204" pitchFamily="34" charset="0"/>
              <a:cs typeface="Arial" panose="020B0604020202020204" pitchFamily="34" charset="0"/>
            </a:endParaRPr>
          </a:p>
          <a:p>
            <a:pPr lvl="0"/>
            <a:r>
              <a:rPr lang="en-US" altLang="en-US" sz="2800" dirty="0" smtClean="0">
                <a:latin typeface="Arial" panose="020B0604020202020204" pitchFamily="34" charset="0"/>
                <a:cs typeface="Arial" panose="020B0604020202020204" pitchFamily="34" charset="0"/>
              </a:rPr>
              <a:t>Fountains</a:t>
            </a:r>
            <a:endParaRPr lang="en-US"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109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457200"/>
            <a:ext cx="7772400" cy="1143000"/>
          </a:xfrm>
        </p:spPr>
        <p:txBody>
          <a:bodyPr/>
          <a:lstStyle/>
          <a:p>
            <a:r>
              <a:rPr lang="en-US" altLang="en-US" dirty="0">
                <a:latin typeface="Arial" panose="020B0604020202020204" pitchFamily="34" charset="0"/>
                <a:cs typeface="Arial" panose="020B0604020202020204" pitchFamily="34" charset="0"/>
              </a:rPr>
              <a:t>Plan did </a:t>
            </a:r>
            <a:r>
              <a:rPr lang="en-US" altLang="en-US" u="sng" dirty="0">
                <a:latin typeface="Arial" panose="020B0604020202020204" pitchFamily="34" charset="0"/>
                <a:cs typeface="Arial" panose="020B0604020202020204" pitchFamily="34" charset="0"/>
              </a:rPr>
              <a:t>not</a:t>
            </a:r>
            <a:r>
              <a:rPr lang="en-US" altLang="en-US" dirty="0">
                <a:latin typeface="Arial" panose="020B0604020202020204" pitchFamily="34" charset="0"/>
                <a:cs typeface="Arial" panose="020B0604020202020204" pitchFamily="34" charset="0"/>
              </a:rPr>
              <a:t> include:</a:t>
            </a:r>
            <a:endParaRPr lang="en-US" altLang="en-US" sz="4000" dirty="0">
              <a:latin typeface="Arial" panose="020B0604020202020204" pitchFamily="34" charset="0"/>
              <a:cs typeface="Arial" panose="020B0604020202020204" pitchFamily="34" charset="0"/>
            </a:endParaRPr>
          </a:p>
        </p:txBody>
      </p:sp>
      <p:sp>
        <p:nvSpPr>
          <p:cNvPr id="45059" name="Rectangle 3"/>
          <p:cNvSpPr>
            <a:spLocks noGrp="1" noChangeArrowheads="1"/>
          </p:cNvSpPr>
          <p:nvPr>
            <p:ph type="body" idx="1"/>
          </p:nvPr>
        </p:nvSpPr>
        <p:spPr>
          <a:xfrm>
            <a:off x="457200" y="1704975"/>
            <a:ext cx="4419600" cy="4114800"/>
          </a:xfrm>
        </p:spPr>
        <p:txBody>
          <a:bodyPr/>
          <a:lstStyle/>
          <a:p>
            <a:r>
              <a:rPr lang="en-US" altLang="en-US" sz="3600" dirty="0" smtClean="0">
                <a:latin typeface="Arial" panose="020B0604020202020204" pitchFamily="34" charset="0"/>
                <a:cs typeface="Arial" panose="020B0604020202020204" pitchFamily="34" charset="0"/>
              </a:rPr>
              <a:t>Pyrotechnics</a:t>
            </a:r>
            <a:endParaRPr lang="en-US" altLang="en-US" sz="3600" dirty="0">
              <a:latin typeface="Arial" panose="020B0604020202020204" pitchFamily="34" charset="0"/>
              <a:cs typeface="Arial" panose="020B0604020202020204" pitchFamily="34" charset="0"/>
            </a:endParaRPr>
          </a:p>
          <a:p>
            <a:r>
              <a:rPr lang="en-US" altLang="en-US" sz="3600" dirty="0">
                <a:latin typeface="Arial" panose="020B0604020202020204" pitchFamily="34" charset="0"/>
                <a:cs typeface="Arial" panose="020B0604020202020204" pitchFamily="34" charset="0"/>
              </a:rPr>
              <a:t>Flagging/balloons</a:t>
            </a:r>
          </a:p>
          <a:p>
            <a:r>
              <a:rPr lang="en-US" altLang="en-US" sz="3600" dirty="0">
                <a:latin typeface="Arial" panose="020B0604020202020204" pitchFamily="34" charset="0"/>
                <a:cs typeface="Arial" panose="020B0604020202020204" pitchFamily="34" charset="0"/>
              </a:rPr>
              <a:t>Removal of domestic geese</a:t>
            </a:r>
          </a:p>
          <a:p>
            <a:r>
              <a:rPr lang="en-US" altLang="en-US" sz="3600" dirty="0">
                <a:latin typeface="Arial" panose="020B0604020202020204" pitchFamily="34" charset="0"/>
                <a:cs typeface="Arial" panose="020B0604020202020204" pitchFamily="34" charset="0"/>
              </a:rPr>
              <a:t>True </a:t>
            </a:r>
            <a:r>
              <a:rPr lang="en-US" altLang="en-US" sz="3600" dirty="0" smtClean="0">
                <a:latin typeface="Arial" panose="020B0604020202020204" pitchFamily="34" charset="0"/>
                <a:cs typeface="Arial" panose="020B0604020202020204" pitchFamily="34" charset="0"/>
              </a:rPr>
              <a:t>fence</a:t>
            </a:r>
          </a:p>
          <a:p>
            <a:r>
              <a:rPr lang="en-US" altLang="en-US" sz="3600" dirty="0" smtClean="0">
                <a:latin typeface="Arial" panose="020B0604020202020204" pitchFamily="34" charset="0"/>
                <a:cs typeface="Arial" panose="020B0604020202020204" pitchFamily="34" charset="0"/>
              </a:rPr>
              <a:t>Hunting/Round-up</a:t>
            </a:r>
          </a:p>
          <a:p>
            <a:endParaRPr lang="en-US" altLang="en-US" sz="3600" dirty="0"/>
          </a:p>
          <a:p>
            <a:endParaRPr lang="en-US" altLang="en-US" dirty="0"/>
          </a:p>
        </p:txBody>
      </p:sp>
      <p:pic>
        <p:nvPicPr>
          <p:cNvPr id="45065" name="Picture 9" descr="PB010046"/>
          <p:cNvPicPr>
            <a:picLocks noChangeAspect="1" noChangeArrowheads="1"/>
          </p:cNvPicPr>
          <p:nvPr/>
        </p:nvPicPr>
        <p:blipFill>
          <a:blip r:embed="rId3" cstate="print">
            <a:extLst>
              <a:ext uri="{28A0092B-C50C-407E-A947-70E740481C1C}">
                <a14:useLocalDpi xmlns:a14="http://schemas.microsoft.com/office/drawing/2010/main" val="0"/>
              </a:ext>
            </a:extLst>
          </a:blip>
          <a:srcRect l="39343" t="13454" b="25888"/>
          <a:stretch>
            <a:fillRect/>
          </a:stretch>
        </p:blipFill>
        <p:spPr bwMode="auto">
          <a:xfrm>
            <a:off x="5029200" y="2209800"/>
            <a:ext cx="37338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4909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304800"/>
            <a:ext cx="8458200" cy="1143000"/>
          </a:xfrm>
        </p:spPr>
        <p:txBody>
          <a:bodyPr/>
          <a:lstStyle/>
          <a:p>
            <a:r>
              <a:rPr lang="en-US" altLang="en-US" dirty="0">
                <a:latin typeface="Arial" panose="020B0604020202020204" pitchFamily="34" charset="0"/>
                <a:cs typeface="Arial" panose="020B0604020202020204" pitchFamily="34" charset="0"/>
              </a:rPr>
              <a:t>Brighton’s Comprehensive Plan</a:t>
            </a:r>
          </a:p>
        </p:txBody>
      </p:sp>
      <p:sp>
        <p:nvSpPr>
          <p:cNvPr id="30723" name="Rectangle 3"/>
          <p:cNvSpPr>
            <a:spLocks noGrp="1" noChangeArrowheads="1"/>
          </p:cNvSpPr>
          <p:nvPr>
            <p:ph type="body" sz="half" idx="1"/>
          </p:nvPr>
        </p:nvSpPr>
        <p:spPr>
          <a:xfrm>
            <a:off x="457200" y="1676400"/>
            <a:ext cx="3505200" cy="4114800"/>
          </a:xfrm>
        </p:spPr>
        <p:txBody>
          <a:bodyPr/>
          <a:lstStyle/>
          <a:p>
            <a:pPr>
              <a:lnSpc>
                <a:spcPct val="90000"/>
              </a:lnSpc>
            </a:pPr>
            <a:r>
              <a:rPr lang="en-US" altLang="en-US" b="1" dirty="0">
                <a:solidFill>
                  <a:srgbClr val="FFFF66"/>
                </a:solidFill>
                <a:latin typeface="Arial" panose="020B0604020202020204" pitchFamily="34" charset="0"/>
                <a:cs typeface="Arial" panose="020B0604020202020204" pitchFamily="34" charset="0"/>
              </a:rPr>
              <a:t>Site alteration</a:t>
            </a:r>
          </a:p>
          <a:p>
            <a:pPr lvl="1">
              <a:lnSpc>
                <a:spcPct val="90000"/>
              </a:lnSpc>
            </a:pPr>
            <a:r>
              <a:rPr lang="en-US" altLang="en-US" sz="3200" dirty="0">
                <a:latin typeface="Arial" panose="020B0604020202020204" pitchFamily="34" charset="0"/>
                <a:cs typeface="Arial" panose="020B0604020202020204" pitchFamily="34" charset="0"/>
              </a:rPr>
              <a:t>Monofilament fence</a:t>
            </a:r>
          </a:p>
          <a:p>
            <a:pPr lvl="1">
              <a:lnSpc>
                <a:spcPct val="90000"/>
              </a:lnSpc>
            </a:pPr>
            <a:r>
              <a:rPr lang="en-US" altLang="en-US" sz="3200" dirty="0">
                <a:latin typeface="Arial" panose="020B0604020202020204" pitchFamily="34" charset="0"/>
                <a:cs typeface="Arial" panose="020B0604020202020204" pitchFamily="34" charset="0"/>
              </a:rPr>
              <a:t>Plantings</a:t>
            </a:r>
          </a:p>
          <a:p>
            <a:pPr>
              <a:lnSpc>
                <a:spcPct val="90000"/>
              </a:lnSpc>
            </a:pPr>
            <a:r>
              <a:rPr lang="en-US" altLang="en-US" b="1" dirty="0">
                <a:solidFill>
                  <a:srgbClr val="FFFF66"/>
                </a:solidFill>
                <a:latin typeface="Arial" panose="020B0604020202020204" pitchFamily="34" charset="0"/>
                <a:cs typeface="Arial" panose="020B0604020202020204" pitchFamily="34" charset="0"/>
              </a:rPr>
              <a:t>No feeding</a:t>
            </a:r>
          </a:p>
          <a:p>
            <a:pPr lvl="1">
              <a:lnSpc>
                <a:spcPct val="90000"/>
              </a:lnSpc>
            </a:pPr>
            <a:r>
              <a:rPr lang="en-US" altLang="en-US" sz="3200" dirty="0">
                <a:latin typeface="Arial" panose="020B0604020202020204" pitchFamily="34" charset="0"/>
                <a:cs typeface="Arial" panose="020B0604020202020204" pitchFamily="34" charset="0"/>
              </a:rPr>
              <a:t>Signs</a:t>
            </a:r>
          </a:p>
          <a:p>
            <a:pPr lvl="1">
              <a:lnSpc>
                <a:spcPct val="90000"/>
              </a:lnSpc>
            </a:pPr>
            <a:r>
              <a:rPr lang="en-US" altLang="en-US" sz="3200" dirty="0">
                <a:latin typeface="Arial" panose="020B0604020202020204" pitchFamily="34" charset="0"/>
                <a:cs typeface="Arial" panose="020B0604020202020204" pitchFamily="34" charset="0"/>
              </a:rPr>
              <a:t>Ordinance</a:t>
            </a:r>
          </a:p>
          <a:p>
            <a:pPr lvl="1">
              <a:lnSpc>
                <a:spcPct val="90000"/>
              </a:lnSpc>
            </a:pPr>
            <a:r>
              <a:rPr lang="en-US" altLang="en-US" sz="3200" dirty="0">
                <a:latin typeface="Arial" panose="020B0604020202020204" pitchFamily="34" charset="0"/>
                <a:cs typeface="Arial" panose="020B0604020202020204" pitchFamily="34" charset="0"/>
              </a:rPr>
              <a:t>Direct contact</a:t>
            </a:r>
          </a:p>
        </p:txBody>
      </p:sp>
      <p:graphicFrame>
        <p:nvGraphicFramePr>
          <p:cNvPr id="30724" name="Object 4"/>
          <p:cNvGraphicFramePr>
            <a:graphicFrameLocks noGrp="1" noChangeAspect="1"/>
          </p:cNvGraphicFramePr>
          <p:nvPr>
            <p:ph type="clipArt" sz="half" idx="2"/>
          </p:nvPr>
        </p:nvGraphicFramePr>
        <p:xfrm>
          <a:off x="4038600" y="1981200"/>
          <a:ext cx="4800600" cy="3600450"/>
        </p:xfrm>
        <a:graphic>
          <a:graphicData uri="http://schemas.openxmlformats.org/presentationml/2006/ole">
            <mc:AlternateContent xmlns:mc="http://schemas.openxmlformats.org/markup-compatibility/2006">
              <mc:Choice xmlns:v="urn:schemas-microsoft-com:vml" Requires="v">
                <p:oleObj spid="_x0000_s30782" name="ClipArt" r:id="rId4" imgW="15607113" imgH="11705334" progId="MS_ClipArt_Gallery.2">
                  <p:embed/>
                </p:oleObj>
              </mc:Choice>
              <mc:Fallback>
                <p:oleObj name="ClipArt" r:id="rId4" imgW="15607113" imgH="11705334"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981200"/>
                        <a:ext cx="4800600" cy="3600450"/>
                      </a:xfrm>
                      <a:prstGeom prst="rect">
                        <a:avLst/>
                      </a:prstGeom>
                    </p:spPr>
                  </p:pic>
                </p:oleObj>
              </mc:Fallback>
            </mc:AlternateContent>
          </a:graphicData>
        </a:graphic>
      </p:graphicFrame>
      <p:sp>
        <p:nvSpPr>
          <p:cNvPr id="30725" name="Text Box 5"/>
          <p:cNvSpPr txBox="1">
            <a:spLocks noChangeArrowheads="1"/>
          </p:cNvSpPr>
          <p:nvPr/>
        </p:nvSpPr>
        <p:spPr bwMode="auto">
          <a:xfrm>
            <a:off x="6477000" y="5029200"/>
            <a:ext cx="22098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 bIns="9144" anchorCtr="1">
            <a:spAutoFit/>
          </a:bodyPr>
          <a:lstStyle/>
          <a:p>
            <a:r>
              <a:rPr lang="en-US" altLang="en-US" sz="2400">
                <a:solidFill>
                  <a:srgbClr val="FFFF66"/>
                </a:solidFill>
              </a:rPr>
              <a:t>Lac de Ville</a:t>
            </a:r>
          </a:p>
        </p:txBody>
      </p:sp>
      <p:grpSp>
        <p:nvGrpSpPr>
          <p:cNvPr id="3" name="Group 29"/>
          <p:cNvGrpSpPr>
            <a:grpSpLocks noChangeAspect="1"/>
          </p:cNvGrpSpPr>
          <p:nvPr/>
        </p:nvGrpSpPr>
        <p:grpSpPr bwMode="auto">
          <a:xfrm>
            <a:off x="4724400" y="1352550"/>
            <a:ext cx="3581400" cy="4762500"/>
            <a:chOff x="2976" y="852"/>
            <a:chExt cx="2256" cy="3000"/>
          </a:xfrm>
        </p:grpSpPr>
        <p:sp>
          <p:nvSpPr>
            <p:cNvPr id="4" name="AutoShape 28"/>
            <p:cNvSpPr>
              <a:spLocks noChangeAspect="1" noChangeArrowheads="1" noTextEdit="1"/>
            </p:cNvSpPr>
            <p:nvPr/>
          </p:nvSpPr>
          <p:spPr bwMode="auto">
            <a:xfrm>
              <a:off x="2976" y="852"/>
              <a:ext cx="2256"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0750"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6" y="852"/>
              <a:ext cx="2258" cy="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28600"/>
            <a:ext cx="8991600" cy="1143000"/>
          </a:xfrm>
        </p:spPr>
        <p:txBody>
          <a:bodyPr/>
          <a:lstStyle/>
          <a:p>
            <a:r>
              <a:rPr lang="en-US" altLang="en-US" dirty="0">
                <a:latin typeface="Arial" panose="020B0604020202020204" pitchFamily="34" charset="0"/>
                <a:cs typeface="Arial" panose="020B0604020202020204" pitchFamily="34" charset="0"/>
              </a:rPr>
              <a:t>Brighton’s Comprehensive </a:t>
            </a:r>
            <a:r>
              <a:rPr lang="en-US" altLang="en-US" dirty="0" smtClean="0">
                <a:latin typeface="Arial" panose="020B0604020202020204" pitchFamily="34" charset="0"/>
                <a:cs typeface="Arial" panose="020B0604020202020204" pitchFamily="34" charset="0"/>
              </a:rPr>
              <a:t>Plan</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Egg </a:t>
            </a:r>
            <a:r>
              <a:rPr lang="en-US" altLang="en-US" dirty="0">
                <a:latin typeface="Arial" panose="020B0604020202020204" pitchFamily="34" charset="0"/>
                <a:cs typeface="Arial" panose="020B0604020202020204" pitchFamily="34" charset="0"/>
              </a:rPr>
              <a:t>oiling</a:t>
            </a:r>
          </a:p>
        </p:txBody>
      </p:sp>
      <p:sp>
        <p:nvSpPr>
          <p:cNvPr id="14339" name="Rectangle 3"/>
          <p:cNvSpPr>
            <a:spLocks noGrp="1" noChangeArrowheads="1"/>
          </p:cNvSpPr>
          <p:nvPr>
            <p:ph type="body" sz="half" idx="1"/>
          </p:nvPr>
        </p:nvSpPr>
        <p:spPr>
          <a:xfrm>
            <a:off x="533400" y="1600200"/>
            <a:ext cx="7620000" cy="4724400"/>
          </a:xfrm>
        </p:spPr>
        <p:txBody>
          <a:bodyPr/>
          <a:lstStyle/>
          <a:p>
            <a:r>
              <a:rPr lang="en-US" altLang="en-US" dirty="0">
                <a:latin typeface="Arial" panose="020B0604020202020204" pitchFamily="34" charset="0"/>
                <a:cs typeface="Arial" panose="020B0604020202020204" pitchFamily="34" charset="0"/>
              </a:rPr>
              <a:t>Followed HSUS protocol</a:t>
            </a:r>
          </a:p>
          <a:p>
            <a:r>
              <a:rPr lang="en-US" altLang="en-US" dirty="0" smtClean="0">
                <a:latin typeface="Arial" panose="020B0604020202020204" pitchFamily="34" charset="0"/>
                <a:cs typeface="Arial" panose="020B0604020202020204" pitchFamily="34" charset="0"/>
              </a:rPr>
              <a:t>FWS </a:t>
            </a:r>
            <a:r>
              <a:rPr lang="en-US" altLang="en-US" dirty="0">
                <a:latin typeface="Arial" panose="020B0604020202020204" pitchFamily="34" charset="0"/>
                <a:cs typeface="Arial" panose="020B0604020202020204" pitchFamily="34" charset="0"/>
              </a:rPr>
              <a:t>and </a:t>
            </a:r>
            <a:r>
              <a:rPr lang="en-US" altLang="en-US" dirty="0" smtClean="0">
                <a:latin typeface="Arial" panose="020B0604020202020204" pitchFamily="34" charset="0"/>
                <a:cs typeface="Arial" panose="020B0604020202020204" pitchFamily="34" charset="0"/>
              </a:rPr>
              <a:t>DEC permits (now website registration), landowner permission</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Training: 10-12 </a:t>
            </a:r>
            <a:r>
              <a:rPr lang="en-US" altLang="en-US" dirty="0" smtClean="0">
                <a:latin typeface="Arial" panose="020B0604020202020204" pitchFamily="34" charset="0"/>
                <a:cs typeface="Arial" panose="020B0604020202020204" pitchFamily="34" charset="0"/>
              </a:rPr>
              <a:t>college students</a:t>
            </a:r>
            <a:r>
              <a:rPr lang="en-US" altLang="en-US" dirty="0">
                <a:latin typeface="Arial" panose="020B0604020202020204" pitchFamily="34" charset="0"/>
                <a:cs typeface="Arial" panose="020B0604020202020204" pitchFamily="34" charset="0"/>
              </a:rPr>
              <a:t>, Zoo, </a:t>
            </a:r>
            <a:r>
              <a:rPr lang="en-US" altLang="en-US" dirty="0" smtClean="0">
                <a:latin typeface="Arial" panose="020B0604020202020204" pitchFamily="34" charset="0"/>
                <a:cs typeface="Arial" panose="020B0604020202020204" pitchFamily="34" charset="0"/>
              </a:rPr>
              <a:t>Town Animal </a:t>
            </a:r>
            <a:r>
              <a:rPr lang="en-US" altLang="en-US" dirty="0">
                <a:latin typeface="Arial" panose="020B0604020202020204" pitchFamily="34" charset="0"/>
                <a:cs typeface="Arial" panose="020B0604020202020204" pitchFamily="34" charset="0"/>
              </a:rPr>
              <a:t>Control and task force members</a:t>
            </a:r>
          </a:p>
          <a:p>
            <a:pPr lvl="1"/>
            <a:r>
              <a:rPr lang="en-US" altLang="en-US" dirty="0">
                <a:latin typeface="Arial" panose="020B0604020202020204" pitchFamily="34" charset="0"/>
                <a:cs typeface="Arial" panose="020B0604020202020204" pitchFamily="34" charset="0"/>
              </a:rPr>
              <a:t>How-to </a:t>
            </a:r>
          </a:p>
          <a:p>
            <a:pPr lvl="1"/>
            <a:r>
              <a:rPr lang="en-US" altLang="en-US" dirty="0">
                <a:latin typeface="Arial" panose="020B0604020202020204" pitchFamily="34" charset="0"/>
                <a:cs typeface="Arial" panose="020B0604020202020204" pitchFamily="34" charset="0"/>
              </a:rPr>
              <a:t>Equipment: corn oil, umbrella, waders, data sheets, ID cards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1219200" y="609600"/>
          <a:ext cx="7010400" cy="5257800"/>
        </p:xfrm>
        <a:graphic>
          <a:graphicData uri="http://schemas.openxmlformats.org/presentationml/2006/ole">
            <mc:AlternateContent xmlns:mc="http://schemas.openxmlformats.org/markup-compatibility/2006">
              <mc:Choice xmlns:v="urn:schemas-microsoft-com:vml" Requires="v">
                <p:oleObj spid="_x0000_s82996" name="Presentation" r:id="rId3" imgW="4572000" imgH="3429000" progId="PowerPoint.Show.8">
                  <p:embed/>
                </p:oleObj>
              </mc:Choice>
              <mc:Fallback>
                <p:oleObj name="Presentation" r:id="rId3" imgW="4572000" imgH="3429000" progId="PowerPoint.Show.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60960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sz="4800" dirty="0">
                <a:latin typeface="Arial" panose="020B0604020202020204" pitchFamily="34" charset="0"/>
                <a:cs typeface="Arial" panose="020B0604020202020204" pitchFamily="34" charset="0"/>
              </a:rPr>
              <a:t>Egg oiling results </a:t>
            </a:r>
            <a:r>
              <a:rPr lang="en-US" altLang="en-US" sz="4800" dirty="0" smtClean="0">
                <a:latin typeface="Arial" panose="020B0604020202020204" pitchFamily="34" charset="0"/>
                <a:cs typeface="Arial" panose="020B0604020202020204" pitchFamily="34" charset="0"/>
              </a:rPr>
              <a:t>– Year 1</a:t>
            </a:r>
            <a:endParaRPr lang="en-US" altLang="en-US" sz="4000" dirty="0">
              <a:latin typeface="Arial" panose="020B0604020202020204" pitchFamily="34" charset="0"/>
              <a:cs typeface="Arial" panose="020B0604020202020204" pitchFamily="34" charset="0"/>
            </a:endParaRPr>
          </a:p>
        </p:txBody>
      </p:sp>
      <p:sp>
        <p:nvSpPr>
          <p:cNvPr id="44035" name="Rectangle 3"/>
          <p:cNvSpPr>
            <a:spLocks noGrp="1" noChangeArrowheads="1"/>
          </p:cNvSpPr>
          <p:nvPr>
            <p:ph type="body" sz="half" idx="1"/>
          </p:nvPr>
        </p:nvSpPr>
        <p:spPr>
          <a:xfrm>
            <a:off x="381000" y="2133600"/>
            <a:ext cx="4038600" cy="4114800"/>
          </a:xfrm>
        </p:spPr>
        <p:txBody>
          <a:bodyPr/>
          <a:lstStyle/>
          <a:p>
            <a:r>
              <a:rPr lang="en-US" altLang="en-US" dirty="0">
                <a:latin typeface="Arial" panose="020B0604020202020204" pitchFamily="34" charset="0"/>
                <a:cs typeface="Arial" panose="020B0604020202020204" pitchFamily="34" charset="0"/>
              </a:rPr>
              <a:t>Treated 31 nests</a:t>
            </a:r>
          </a:p>
          <a:p>
            <a:r>
              <a:rPr lang="en-US" altLang="en-US" dirty="0">
                <a:latin typeface="Arial" panose="020B0604020202020204" pitchFamily="34" charset="0"/>
                <a:cs typeface="Arial" panose="020B0604020202020204" pitchFamily="34" charset="0"/>
              </a:rPr>
              <a:t>190 eggs </a:t>
            </a:r>
          </a:p>
          <a:p>
            <a:r>
              <a:rPr lang="en-US" altLang="en-US" dirty="0">
                <a:latin typeface="Arial" panose="020B0604020202020204" pitchFamily="34" charset="0"/>
                <a:cs typeface="Arial" panose="020B0604020202020204" pitchFamily="34" charset="0"/>
              </a:rPr>
              <a:t>100 </a:t>
            </a:r>
            <a:r>
              <a:rPr lang="en-US" altLang="en-US" dirty="0" smtClean="0">
                <a:latin typeface="Arial" panose="020B0604020202020204" pitchFamily="34" charset="0"/>
                <a:cs typeface="Arial" panose="020B0604020202020204" pitchFamily="34" charset="0"/>
              </a:rPr>
              <a:t>person-hours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70% decrease in goslings at Lac de Ville</a:t>
            </a:r>
          </a:p>
          <a:p>
            <a:pPr lvl="1">
              <a:buFontTx/>
              <a:buNone/>
            </a:pPr>
            <a:endParaRPr lang="en-US" altLang="en-US" sz="3200" dirty="0"/>
          </a:p>
        </p:txBody>
      </p:sp>
      <p:pic>
        <p:nvPicPr>
          <p:cNvPr id="44040" name="Picture 8" descr="Goose_page[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409661" y="2113722"/>
            <a:ext cx="4337649" cy="28736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304800"/>
            <a:ext cx="7772400" cy="1143000"/>
          </a:xfrm>
        </p:spPr>
        <p:txBody>
          <a:bodyPr/>
          <a:lstStyle/>
          <a:p>
            <a:r>
              <a:rPr lang="en-US" altLang="en-US" dirty="0">
                <a:latin typeface="Arial" panose="020B0604020202020204" pitchFamily="34" charset="0"/>
                <a:cs typeface="Arial" panose="020B0604020202020204" pitchFamily="34" charset="0"/>
              </a:rPr>
              <a:t>Egg Oiling Results </a:t>
            </a:r>
          </a:p>
        </p:txBody>
      </p:sp>
      <p:graphicFrame>
        <p:nvGraphicFramePr>
          <p:cNvPr id="2" name="Object 4"/>
          <p:cNvGraphicFramePr>
            <a:graphicFrameLocks noGrp="1" noChangeAspect="1"/>
          </p:cNvGraphicFramePr>
          <p:nvPr>
            <p:ph idx="1"/>
            <p:extLst>
              <p:ext uri="{D42A27DB-BD31-4B8C-83A1-F6EECF244321}">
                <p14:modId xmlns:p14="http://schemas.microsoft.com/office/powerpoint/2010/main" val="3766750916"/>
              </p:ext>
            </p:extLst>
          </p:nvPr>
        </p:nvGraphicFramePr>
        <p:xfrm>
          <a:off x="736600" y="1651000"/>
          <a:ext cx="7670800" cy="4013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381000"/>
            <a:ext cx="8839200" cy="1143000"/>
          </a:xfrm>
        </p:spPr>
        <p:txBody>
          <a:bodyPr/>
          <a:lstStyle/>
          <a:p>
            <a:r>
              <a:rPr lang="en-US" altLang="en-US" dirty="0">
                <a:latin typeface="Arial" panose="020B0604020202020204" pitchFamily="34" charset="0"/>
                <a:cs typeface="Arial" panose="020B0604020202020204" pitchFamily="34" charset="0"/>
              </a:rPr>
              <a:t>Brighton’s Comprehensive </a:t>
            </a:r>
            <a:r>
              <a:rPr lang="en-US" altLang="en-US" dirty="0" smtClean="0">
                <a:latin typeface="Arial" panose="020B0604020202020204" pitchFamily="34" charset="0"/>
                <a:cs typeface="Arial" panose="020B0604020202020204" pitchFamily="34" charset="0"/>
              </a:rPr>
              <a:t>Plan Herding </a:t>
            </a:r>
            <a:r>
              <a:rPr lang="en-US" altLang="en-US" dirty="0">
                <a:latin typeface="Arial" panose="020B0604020202020204" pitchFamily="34" charset="0"/>
                <a:cs typeface="Arial" panose="020B0604020202020204" pitchFamily="34" charset="0"/>
              </a:rPr>
              <a:t>dogs</a:t>
            </a:r>
          </a:p>
        </p:txBody>
      </p:sp>
      <p:sp>
        <p:nvSpPr>
          <p:cNvPr id="35843" name="Rectangle 3"/>
          <p:cNvSpPr>
            <a:spLocks noGrp="1" noChangeArrowheads="1"/>
          </p:cNvSpPr>
          <p:nvPr>
            <p:ph type="body" sz="half" idx="1"/>
          </p:nvPr>
        </p:nvSpPr>
        <p:spPr>
          <a:xfrm>
            <a:off x="1219200" y="2286000"/>
            <a:ext cx="3048000" cy="4114800"/>
          </a:xfrm>
        </p:spPr>
        <p:txBody>
          <a:bodyPr/>
          <a:lstStyle/>
          <a:p>
            <a:r>
              <a:rPr lang="en-US" altLang="en-US" sz="3600" dirty="0">
                <a:latin typeface="Arial" panose="020B0604020202020204" pitchFamily="34" charset="0"/>
                <a:cs typeface="Arial" panose="020B0604020202020204" pitchFamily="34" charset="0"/>
              </a:rPr>
              <a:t>3 sites</a:t>
            </a:r>
          </a:p>
          <a:p>
            <a:r>
              <a:rPr lang="en-US" altLang="en-US" sz="3600" dirty="0">
                <a:latin typeface="Arial" panose="020B0604020202020204" pitchFamily="34" charset="0"/>
                <a:cs typeface="Arial" panose="020B0604020202020204" pitchFamily="34" charset="0"/>
              </a:rPr>
              <a:t>1 or 2 visits/day</a:t>
            </a:r>
          </a:p>
          <a:p>
            <a:r>
              <a:rPr lang="en-US" altLang="en-US" sz="3600" dirty="0" smtClean="0">
                <a:latin typeface="Arial" panose="020B0604020202020204" pitchFamily="34" charset="0"/>
                <a:cs typeface="Arial" panose="020B0604020202020204" pitchFamily="34" charset="0"/>
              </a:rPr>
              <a:t>6 months</a:t>
            </a:r>
            <a:r>
              <a:rPr lang="en-US" altLang="en-US" sz="3600" dirty="0" smtClean="0">
                <a:solidFill>
                  <a:srgbClr val="FFFF66"/>
                </a:solidFill>
              </a:rPr>
              <a:t> </a:t>
            </a:r>
            <a:endParaRPr lang="en-US" altLang="en-US" sz="3600" dirty="0">
              <a:solidFill>
                <a:srgbClr val="FFFF66"/>
              </a:solidFill>
            </a:endParaRPr>
          </a:p>
        </p:txBody>
      </p:sp>
      <p:graphicFrame>
        <p:nvGraphicFramePr>
          <p:cNvPr id="35845" name="Object 5"/>
          <p:cNvGraphicFramePr>
            <a:graphicFrameLocks noGrp="1" noChangeAspect="1"/>
          </p:cNvGraphicFramePr>
          <p:nvPr>
            <p:ph type="clipArt" sz="half" idx="2"/>
          </p:nvPr>
        </p:nvGraphicFramePr>
        <p:xfrm>
          <a:off x="4876800" y="2438400"/>
          <a:ext cx="3200400" cy="2509838"/>
        </p:xfrm>
        <a:graphic>
          <a:graphicData uri="http://schemas.openxmlformats.org/presentationml/2006/ole">
            <mc:AlternateContent xmlns:mc="http://schemas.openxmlformats.org/markup-compatibility/2006">
              <mc:Choice xmlns:v="urn:schemas-microsoft-com:vml" Requires="v">
                <p:oleObj spid="_x0000_s35900" name="ClipArt" r:id="rId4" imgW="1523810" imgH="1196190" progId="MS_ClipArt_Gallery.2">
                  <p:embed/>
                </p:oleObj>
              </mc:Choice>
              <mc:Fallback>
                <p:oleObj name="ClipArt" r:id="rId4" imgW="1523810" imgH="1196190" progId="MS_ClipArt_Gallery.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438400"/>
                        <a:ext cx="3200400" cy="2509838"/>
                      </a:xfrm>
                      <a:prstGeom prst="rect">
                        <a:avLst/>
                      </a:prstGeom>
                    </p:spPr>
                  </p:pic>
                </p:oleObj>
              </mc:Fallback>
            </mc:AlternateContent>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3400" y="228600"/>
            <a:ext cx="8153400" cy="1143000"/>
          </a:xfrm>
        </p:spPr>
        <p:txBody>
          <a:bodyPr/>
          <a:lstStyle/>
          <a:p>
            <a:r>
              <a:rPr lang="en-US" altLang="en-US" dirty="0">
                <a:latin typeface="Arial" panose="020B0604020202020204" pitchFamily="34" charset="0"/>
                <a:cs typeface="Arial" panose="020B0604020202020204" pitchFamily="34" charset="0"/>
              </a:rPr>
              <a:t>Brighton’s Comprehensive </a:t>
            </a:r>
            <a:r>
              <a:rPr lang="en-US" altLang="en-US" dirty="0" smtClean="0">
                <a:latin typeface="Arial" panose="020B0604020202020204" pitchFamily="34" charset="0"/>
                <a:cs typeface="Arial" panose="020B0604020202020204" pitchFamily="34" charset="0"/>
              </a:rPr>
              <a:t>Plan Development </a:t>
            </a:r>
            <a:r>
              <a:rPr lang="en-US" altLang="en-US" dirty="0">
                <a:latin typeface="Arial" panose="020B0604020202020204" pitchFamily="34" charset="0"/>
                <a:cs typeface="Arial" panose="020B0604020202020204" pitchFamily="34" charset="0"/>
              </a:rPr>
              <a:t>guidelines</a:t>
            </a:r>
          </a:p>
        </p:txBody>
      </p:sp>
      <p:sp>
        <p:nvSpPr>
          <p:cNvPr id="40963" name="Rectangle 3"/>
          <p:cNvSpPr>
            <a:spLocks noGrp="1" noChangeArrowheads="1"/>
          </p:cNvSpPr>
          <p:nvPr>
            <p:ph type="body" sz="half" idx="1"/>
          </p:nvPr>
        </p:nvSpPr>
        <p:spPr>
          <a:xfrm>
            <a:off x="381000" y="2667000"/>
            <a:ext cx="3276600" cy="4800600"/>
          </a:xfrm>
        </p:spPr>
        <p:txBody>
          <a:bodyPr/>
          <a:lstStyle/>
          <a:p>
            <a:r>
              <a:rPr lang="en-US" altLang="en-US" sz="3600" dirty="0">
                <a:latin typeface="Arial" panose="020B0604020202020204" pitchFamily="34" charset="0"/>
                <a:cs typeface="Arial" panose="020B0604020202020204" pitchFamily="34" charset="0"/>
              </a:rPr>
              <a:t>Rocky shoreline</a:t>
            </a:r>
          </a:p>
          <a:p>
            <a:r>
              <a:rPr lang="en-US" altLang="en-US" sz="3600" dirty="0">
                <a:latin typeface="Arial" panose="020B0604020202020204" pitchFamily="34" charset="0"/>
                <a:cs typeface="Arial" panose="020B0604020202020204" pitchFamily="34" charset="0"/>
              </a:rPr>
              <a:t>Landscaped</a:t>
            </a:r>
          </a:p>
        </p:txBody>
      </p:sp>
      <p:graphicFrame>
        <p:nvGraphicFramePr>
          <p:cNvPr id="40965" name="Object 5"/>
          <p:cNvGraphicFramePr>
            <a:graphicFrameLocks noGrp="1" noChangeAspect="1"/>
          </p:cNvGraphicFramePr>
          <p:nvPr>
            <p:ph type="clipArt" sz="half" idx="2"/>
          </p:nvPr>
        </p:nvGraphicFramePr>
        <p:xfrm>
          <a:off x="3810000" y="2057400"/>
          <a:ext cx="5029200" cy="3771900"/>
        </p:xfrm>
        <a:graphic>
          <a:graphicData uri="http://schemas.openxmlformats.org/presentationml/2006/ole">
            <mc:AlternateContent xmlns:mc="http://schemas.openxmlformats.org/markup-compatibility/2006">
              <mc:Choice xmlns:v="urn:schemas-microsoft-com:vml" Requires="v">
                <p:oleObj spid="_x0000_s85027" name="ClipArt" r:id="rId4" imgW="15607113" imgH="11705334" progId="MS_ClipArt_Gallery.2">
                  <p:embed/>
                </p:oleObj>
              </mc:Choice>
              <mc:Fallback>
                <p:oleObj name="ClipArt" r:id="rId4" imgW="15607113" imgH="11705334" progId="MS_ClipArt_Gallery.2">
                  <p:embed/>
                  <p:pic>
                    <p:nvPicPr>
                      <p:cNvPr id="0" name=""/>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a:stretch>
                        <a:fillRect/>
                      </a:stretch>
                    </p:blipFill>
                    <p:spPr bwMode="auto">
                      <a:xfrm>
                        <a:off x="3810000" y="2057400"/>
                        <a:ext cx="5029200" cy="3771900"/>
                      </a:xfrm>
                      <a:prstGeom prst="rect">
                        <a:avLst/>
                      </a:prstGeom>
                    </p:spPr>
                  </p:pic>
                </p:oleObj>
              </mc:Fallback>
            </mc:AlternateContent>
          </a:graphicData>
        </a:graphic>
      </p:graphicFrame>
    </p:spTree>
    <p:extLst>
      <p:ext uri="{BB962C8B-B14F-4D97-AF65-F5344CB8AC3E}">
        <p14:creationId xmlns:p14="http://schemas.microsoft.com/office/powerpoint/2010/main" val="170892147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8600" y="228600"/>
            <a:ext cx="8686800" cy="1143000"/>
          </a:xfrm>
        </p:spPr>
        <p:txBody>
          <a:bodyPr/>
          <a:lstStyle/>
          <a:p>
            <a:r>
              <a:rPr lang="en-US" altLang="en-US" dirty="0">
                <a:latin typeface="Arial" panose="020B0604020202020204" pitchFamily="34" charset="0"/>
                <a:cs typeface="Arial" panose="020B0604020202020204" pitchFamily="34" charset="0"/>
              </a:rPr>
              <a:t>Brighton’s Comprehensive </a:t>
            </a:r>
            <a:r>
              <a:rPr lang="en-US" altLang="en-US" dirty="0" smtClean="0">
                <a:latin typeface="Arial" panose="020B0604020202020204" pitchFamily="34" charset="0"/>
                <a:cs typeface="Arial" panose="020B0604020202020204" pitchFamily="34" charset="0"/>
              </a:rPr>
              <a:t>Plan Measure </a:t>
            </a:r>
            <a:r>
              <a:rPr lang="en-US" altLang="en-US" dirty="0">
                <a:latin typeface="Arial" panose="020B0604020202020204" pitchFamily="34" charset="0"/>
                <a:cs typeface="Arial" panose="020B0604020202020204" pitchFamily="34" charset="0"/>
              </a:rPr>
              <a:t>and Evaluate</a:t>
            </a:r>
          </a:p>
        </p:txBody>
      </p:sp>
      <p:sp>
        <p:nvSpPr>
          <p:cNvPr id="77827" name="Rectangle 3"/>
          <p:cNvSpPr>
            <a:spLocks noGrp="1" noChangeArrowheads="1"/>
          </p:cNvSpPr>
          <p:nvPr>
            <p:ph type="body" sz="half" idx="1"/>
          </p:nvPr>
        </p:nvSpPr>
        <p:spPr>
          <a:xfrm>
            <a:off x="381000" y="1828800"/>
            <a:ext cx="4038600" cy="4114800"/>
          </a:xfrm>
        </p:spPr>
        <p:txBody>
          <a:bodyPr/>
          <a:lstStyle/>
          <a:p>
            <a:pPr>
              <a:lnSpc>
                <a:spcPct val="90000"/>
              </a:lnSpc>
            </a:pPr>
            <a:r>
              <a:rPr lang="en-US" altLang="en-US" sz="3600" dirty="0">
                <a:latin typeface="Arial" panose="020B0604020202020204" pitchFamily="34" charset="0"/>
                <a:cs typeface="Arial" panose="020B0604020202020204" pitchFamily="34" charset="0"/>
              </a:rPr>
              <a:t>Complaints </a:t>
            </a:r>
          </a:p>
          <a:p>
            <a:pPr>
              <a:lnSpc>
                <a:spcPct val="90000"/>
              </a:lnSpc>
            </a:pPr>
            <a:r>
              <a:rPr lang="en-US" altLang="en-US" sz="3600" dirty="0">
                <a:latin typeface="Arial" panose="020B0604020202020204" pitchFamily="34" charset="0"/>
                <a:cs typeface="Arial" panose="020B0604020202020204" pitchFamily="34" charset="0"/>
              </a:rPr>
              <a:t>Qualitative site assessments</a:t>
            </a:r>
          </a:p>
          <a:p>
            <a:pPr>
              <a:lnSpc>
                <a:spcPct val="90000"/>
              </a:lnSpc>
            </a:pPr>
            <a:r>
              <a:rPr lang="en-US" altLang="en-US" sz="3600" dirty="0">
                <a:latin typeface="Arial" panose="020B0604020202020204" pitchFamily="34" charset="0"/>
                <a:cs typeface="Arial" panose="020B0604020202020204" pitchFamily="34" charset="0"/>
              </a:rPr>
              <a:t>Nests and eggs</a:t>
            </a:r>
          </a:p>
          <a:p>
            <a:pPr>
              <a:lnSpc>
                <a:spcPct val="90000"/>
              </a:lnSpc>
            </a:pPr>
            <a:r>
              <a:rPr lang="en-US" altLang="en-US" sz="3600" dirty="0" smtClean="0">
                <a:latin typeface="Arial" panose="020B0604020202020204" pitchFamily="34" charset="0"/>
                <a:cs typeface="Arial" panose="020B0604020202020204" pitchFamily="34" charset="0"/>
              </a:rPr>
              <a:t>Student </a:t>
            </a:r>
            <a:r>
              <a:rPr lang="en-US" altLang="en-US" sz="3600" dirty="0">
                <a:latin typeface="Arial" panose="020B0604020202020204" pitchFamily="34" charset="0"/>
                <a:cs typeface="Arial" panose="020B0604020202020204" pitchFamily="34" charset="0"/>
              </a:rPr>
              <a:t>research</a:t>
            </a:r>
          </a:p>
          <a:p>
            <a:pPr lvl="1">
              <a:lnSpc>
                <a:spcPct val="90000"/>
              </a:lnSpc>
            </a:pPr>
            <a:r>
              <a:rPr lang="en-US" altLang="en-US" sz="2400" dirty="0">
                <a:latin typeface="Arial" panose="020B0604020202020204" pitchFamily="34" charset="0"/>
                <a:cs typeface="Arial" panose="020B0604020202020204" pitchFamily="34" charset="0"/>
              </a:rPr>
              <a:t>Hazing techniques </a:t>
            </a:r>
          </a:p>
          <a:p>
            <a:pPr lvl="1">
              <a:lnSpc>
                <a:spcPct val="90000"/>
              </a:lnSpc>
            </a:pPr>
            <a:r>
              <a:rPr lang="en-US" altLang="en-US" sz="2400" dirty="0">
                <a:latin typeface="Arial" panose="020B0604020202020204" pitchFamily="34" charset="0"/>
                <a:cs typeface="Arial" panose="020B0604020202020204" pitchFamily="34" charset="0"/>
              </a:rPr>
              <a:t>Banding</a:t>
            </a:r>
          </a:p>
          <a:p>
            <a:pPr lvl="1">
              <a:lnSpc>
                <a:spcPct val="90000"/>
              </a:lnSpc>
            </a:pPr>
            <a:r>
              <a:rPr lang="en-US" altLang="en-US" sz="2400" dirty="0">
                <a:latin typeface="Arial" panose="020B0604020202020204" pitchFamily="34" charset="0"/>
                <a:cs typeface="Arial" panose="020B0604020202020204" pitchFamily="34" charset="0"/>
              </a:rPr>
              <a:t>Telemetry</a:t>
            </a:r>
          </a:p>
          <a:p>
            <a:pPr lvl="1">
              <a:lnSpc>
                <a:spcPct val="90000"/>
              </a:lnSpc>
            </a:pPr>
            <a:endParaRPr lang="en-US" altLang="en-US" sz="2400" dirty="0"/>
          </a:p>
          <a:p>
            <a:pPr lvl="1">
              <a:lnSpc>
                <a:spcPct val="90000"/>
              </a:lnSpc>
            </a:pPr>
            <a:endParaRPr lang="en-US" altLang="en-US" sz="2400" dirty="0"/>
          </a:p>
        </p:txBody>
      </p:sp>
      <p:pic>
        <p:nvPicPr>
          <p:cNvPr id="77829" name="Picture 5" descr="cago_8[1]"/>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4724400" y="2133600"/>
            <a:ext cx="3932238" cy="294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279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B0100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28600"/>
            <a:ext cx="7823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838200" y="4495800"/>
            <a:ext cx="7162800"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 bIns="9144" anchor="ctr" anchorCtr="1">
            <a:spAutoFit/>
          </a:bodyPr>
          <a:lstStyle/>
          <a:p>
            <a:r>
              <a:rPr lang="en-US" altLang="en-US">
                <a:solidFill>
                  <a:srgbClr val="FFFF66"/>
                </a:solidFill>
                <a:latin typeface="Arial" panose="020B0604020202020204" pitchFamily="34" charset="0"/>
              </a:rPr>
              <a:t>“A symbol of the great outdoors and crisp fall days has become a gluttonous bad-tempered, loose-boweled trespasser.”</a:t>
            </a:r>
          </a:p>
        </p:txBody>
      </p:sp>
    </p:spTree>
    <p:extLst>
      <p:ext uri="{BB962C8B-B14F-4D97-AF65-F5344CB8AC3E}">
        <p14:creationId xmlns:p14="http://schemas.microsoft.com/office/powerpoint/2010/main" val="2906440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dissolve">
                                      <p:cBhvr>
                                        <p:cTn id="7" dur="500"/>
                                        <p:tgtEl>
                                          <p:spTgt spid="15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152400"/>
            <a:ext cx="8229600" cy="1143000"/>
          </a:xfrm>
        </p:spPr>
        <p:txBody>
          <a:bodyPr/>
          <a:lstStyle/>
          <a:p>
            <a:r>
              <a:rPr lang="en-US" altLang="en-US" dirty="0">
                <a:latin typeface="Arial" panose="020B0604020202020204" pitchFamily="34" charset="0"/>
                <a:cs typeface="Arial" panose="020B0604020202020204" pitchFamily="34" charset="0"/>
              </a:rPr>
              <a:t>Brighton’s Comprehensive </a:t>
            </a:r>
            <a:r>
              <a:rPr lang="en-US" altLang="en-US" dirty="0" smtClean="0">
                <a:latin typeface="Arial" panose="020B0604020202020204" pitchFamily="34" charset="0"/>
                <a:cs typeface="Arial" panose="020B0604020202020204" pitchFamily="34" charset="0"/>
              </a:rPr>
              <a:t>Plan Monitor </a:t>
            </a:r>
            <a:r>
              <a:rPr lang="en-US" altLang="en-US" dirty="0">
                <a:latin typeface="Arial" panose="020B0604020202020204" pitchFamily="34" charset="0"/>
                <a:cs typeface="Arial" panose="020B0604020202020204" pitchFamily="34" charset="0"/>
              </a:rPr>
              <a:t>numbers</a:t>
            </a:r>
          </a:p>
        </p:txBody>
      </p:sp>
      <p:sp>
        <p:nvSpPr>
          <p:cNvPr id="33795" name="Rectangle 3"/>
          <p:cNvSpPr>
            <a:spLocks noGrp="1" noChangeArrowheads="1"/>
          </p:cNvSpPr>
          <p:nvPr>
            <p:ph type="body" sz="half" idx="1"/>
          </p:nvPr>
        </p:nvSpPr>
        <p:spPr>
          <a:xfrm>
            <a:off x="152400" y="2133600"/>
            <a:ext cx="3276600" cy="4114800"/>
          </a:xfrm>
        </p:spPr>
        <p:txBody>
          <a:bodyPr/>
          <a:lstStyle/>
          <a:p>
            <a:pPr>
              <a:lnSpc>
                <a:spcPct val="80000"/>
              </a:lnSpc>
            </a:pPr>
            <a:r>
              <a:rPr lang="en-US" altLang="en-US" sz="2400" dirty="0" smtClean="0">
                <a:latin typeface="Arial" panose="020B0604020202020204" pitchFamily="34" charset="0"/>
                <a:cs typeface="Arial" panose="020B0604020202020204" pitchFamily="34" charset="0"/>
              </a:rPr>
              <a:t>Volunteers</a:t>
            </a:r>
          </a:p>
          <a:p>
            <a:pPr>
              <a:lnSpc>
                <a:spcPct val="80000"/>
              </a:lnSpc>
            </a:pPr>
            <a:endParaRPr lang="en-US" altLang="en-US" sz="2400" dirty="0">
              <a:latin typeface="Arial" panose="020B0604020202020204" pitchFamily="34" charset="0"/>
              <a:cs typeface="Arial" panose="020B0604020202020204" pitchFamily="34" charset="0"/>
            </a:endParaRPr>
          </a:p>
          <a:p>
            <a:pPr>
              <a:lnSpc>
                <a:spcPct val="80000"/>
              </a:lnSpc>
            </a:pPr>
            <a:r>
              <a:rPr lang="en-US" altLang="en-US" sz="2400" dirty="0" smtClean="0">
                <a:latin typeface="Arial" panose="020B0604020202020204" pitchFamily="34" charset="0"/>
                <a:cs typeface="Arial" panose="020B0604020202020204" pitchFamily="34" charset="0"/>
              </a:rPr>
              <a:t>Molt counts </a:t>
            </a:r>
          </a:p>
          <a:p>
            <a:pPr marL="0" indent="0">
              <a:lnSpc>
                <a:spcPct val="80000"/>
              </a:lnSpc>
              <a:buNone/>
            </a:pP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  (geese, goslings): </a:t>
            </a:r>
          </a:p>
          <a:p>
            <a:pPr>
              <a:lnSpc>
                <a:spcPct val="80000"/>
              </a:lnSpc>
            </a:pPr>
            <a:r>
              <a:rPr lang="en-US" altLang="en-US" sz="2400" dirty="0" smtClean="0">
                <a:latin typeface="Arial" panose="020B0604020202020204" pitchFamily="34" charset="0"/>
                <a:cs typeface="Arial" panose="020B0604020202020204" pitchFamily="34" charset="0"/>
              </a:rPr>
              <a:t>Year 2 – 191, 37 </a:t>
            </a:r>
            <a:endParaRPr lang="en-US" altLang="en-US" sz="2400" dirty="0">
              <a:latin typeface="Arial" panose="020B0604020202020204" pitchFamily="34" charset="0"/>
              <a:cs typeface="Arial" panose="020B0604020202020204" pitchFamily="34" charset="0"/>
            </a:endParaRPr>
          </a:p>
          <a:p>
            <a:pPr>
              <a:lnSpc>
                <a:spcPct val="80000"/>
              </a:lnSpc>
            </a:pPr>
            <a:r>
              <a:rPr lang="en-US" altLang="en-US" sz="2400" dirty="0" smtClean="0">
                <a:latin typeface="Arial" panose="020B0604020202020204" pitchFamily="34" charset="0"/>
                <a:cs typeface="Arial" panose="020B0604020202020204" pitchFamily="34" charset="0"/>
              </a:rPr>
              <a:t>Year 3 – 108, 40</a:t>
            </a:r>
            <a:endParaRPr lang="en-US" altLang="en-US" sz="2400" dirty="0">
              <a:latin typeface="Arial" panose="020B0604020202020204" pitchFamily="34" charset="0"/>
              <a:cs typeface="Arial" panose="020B0604020202020204" pitchFamily="34" charset="0"/>
            </a:endParaRPr>
          </a:p>
          <a:p>
            <a:pPr>
              <a:lnSpc>
                <a:spcPct val="80000"/>
              </a:lnSpc>
            </a:pPr>
            <a:r>
              <a:rPr lang="en-US" altLang="en-US" sz="2400" dirty="0" smtClean="0">
                <a:latin typeface="Arial" panose="020B0604020202020204" pitchFamily="34" charset="0"/>
                <a:cs typeface="Arial" panose="020B0604020202020204" pitchFamily="34" charset="0"/>
              </a:rPr>
              <a:t>Year 4 – 56, 8</a:t>
            </a:r>
            <a:endParaRPr lang="en-US" altLang="en-US" sz="2400" dirty="0">
              <a:latin typeface="Arial" panose="020B0604020202020204" pitchFamily="34" charset="0"/>
              <a:cs typeface="Arial" panose="020B0604020202020204" pitchFamily="34" charset="0"/>
            </a:endParaRPr>
          </a:p>
          <a:p>
            <a:pPr>
              <a:lnSpc>
                <a:spcPct val="80000"/>
              </a:lnSpc>
              <a:buFontTx/>
              <a:buNone/>
            </a:pPr>
            <a:endParaRPr lang="en-US" altLang="en-US" sz="2800" dirty="0"/>
          </a:p>
        </p:txBody>
      </p:sp>
      <p:graphicFrame>
        <p:nvGraphicFramePr>
          <p:cNvPr id="4" name="Chart 3"/>
          <p:cNvGraphicFramePr/>
          <p:nvPr>
            <p:extLst>
              <p:ext uri="{D42A27DB-BD31-4B8C-83A1-F6EECF244321}">
                <p14:modId xmlns:p14="http://schemas.microsoft.com/office/powerpoint/2010/main" val="296113202"/>
              </p:ext>
            </p:extLst>
          </p:nvPr>
        </p:nvGraphicFramePr>
        <p:xfrm>
          <a:off x="3505200" y="1918252"/>
          <a:ext cx="5486400" cy="3962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228583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28600"/>
            <a:ext cx="8229600" cy="1143000"/>
          </a:xfrm>
        </p:spPr>
        <p:txBody>
          <a:bodyPr/>
          <a:lstStyle/>
          <a:p>
            <a:r>
              <a:rPr lang="en-US" altLang="en-US" dirty="0">
                <a:latin typeface="Arial" panose="020B0604020202020204" pitchFamily="34" charset="0"/>
                <a:cs typeface="Arial" panose="020B0604020202020204" pitchFamily="34" charset="0"/>
              </a:rPr>
              <a:t>Brighton’s Comprehensive </a:t>
            </a:r>
            <a:r>
              <a:rPr lang="en-US" altLang="en-US" dirty="0" smtClean="0">
                <a:latin typeface="Arial" panose="020B0604020202020204" pitchFamily="34" charset="0"/>
                <a:cs typeface="Arial" panose="020B0604020202020204" pitchFamily="34" charset="0"/>
              </a:rPr>
              <a:t>Plan Public </a:t>
            </a:r>
            <a:r>
              <a:rPr lang="en-US" altLang="en-US" dirty="0">
                <a:latin typeface="Arial" panose="020B0604020202020204" pitchFamily="34" charset="0"/>
                <a:cs typeface="Arial" panose="020B0604020202020204" pitchFamily="34" charset="0"/>
              </a:rPr>
              <a:t>outreach</a:t>
            </a:r>
          </a:p>
        </p:txBody>
      </p:sp>
      <p:sp>
        <p:nvSpPr>
          <p:cNvPr id="37891" name="Rectangle 3"/>
          <p:cNvSpPr>
            <a:spLocks noGrp="1" noChangeArrowheads="1"/>
          </p:cNvSpPr>
          <p:nvPr>
            <p:ph type="body" sz="half" idx="1"/>
          </p:nvPr>
        </p:nvSpPr>
        <p:spPr>
          <a:xfrm>
            <a:off x="612913" y="1828800"/>
            <a:ext cx="3886200" cy="4419600"/>
          </a:xfrm>
        </p:spPr>
        <p:txBody>
          <a:bodyPr/>
          <a:lstStyle/>
          <a:p>
            <a:r>
              <a:rPr lang="en-US" altLang="en-US" sz="3600" dirty="0" smtClean="0">
                <a:latin typeface="Arial" panose="020B0604020202020204" pitchFamily="34" charset="0"/>
                <a:cs typeface="Arial" panose="020B0604020202020204" pitchFamily="34" charset="0"/>
              </a:rPr>
              <a:t>Informational </a:t>
            </a:r>
            <a:r>
              <a:rPr lang="en-US" altLang="en-US" sz="3600" dirty="0">
                <a:latin typeface="Arial" panose="020B0604020202020204" pitchFamily="34" charset="0"/>
                <a:cs typeface="Arial" panose="020B0604020202020204" pitchFamily="34" charset="0"/>
              </a:rPr>
              <a:t>brochure - CD</a:t>
            </a:r>
          </a:p>
          <a:p>
            <a:r>
              <a:rPr lang="en-US" altLang="en-US" sz="3600" dirty="0">
                <a:latin typeface="Arial" panose="020B0604020202020204" pitchFamily="34" charset="0"/>
                <a:cs typeface="Arial" panose="020B0604020202020204" pitchFamily="34" charset="0"/>
              </a:rPr>
              <a:t>Fact sheet</a:t>
            </a:r>
          </a:p>
          <a:p>
            <a:r>
              <a:rPr lang="en-US" altLang="en-US" sz="3600" dirty="0">
                <a:latin typeface="Arial" panose="020B0604020202020204" pitchFamily="34" charset="0"/>
                <a:cs typeface="Arial" panose="020B0604020202020204" pitchFamily="34" charset="0"/>
              </a:rPr>
              <a:t>Town </a:t>
            </a:r>
            <a:r>
              <a:rPr lang="en-US" altLang="en-US" sz="3600" dirty="0" smtClean="0">
                <a:latin typeface="Arial" panose="020B0604020202020204" pitchFamily="34" charset="0"/>
                <a:cs typeface="Arial" panose="020B0604020202020204" pitchFamily="34" charset="0"/>
              </a:rPr>
              <a:t>meetings</a:t>
            </a:r>
            <a:endParaRPr lang="en-US" altLang="en-US" sz="3600" dirty="0">
              <a:latin typeface="Arial" panose="020B0604020202020204" pitchFamily="34" charset="0"/>
              <a:cs typeface="Arial" panose="020B0604020202020204" pitchFamily="34" charset="0"/>
            </a:endParaRPr>
          </a:p>
          <a:p>
            <a:r>
              <a:rPr lang="en-US" altLang="en-US" sz="3600" dirty="0">
                <a:latin typeface="Arial" panose="020B0604020202020204" pitchFamily="34" charset="0"/>
                <a:cs typeface="Arial" panose="020B0604020202020204" pitchFamily="34" charset="0"/>
              </a:rPr>
              <a:t>Video </a:t>
            </a:r>
          </a:p>
          <a:p>
            <a:r>
              <a:rPr lang="en-US" altLang="en-US" sz="3600" dirty="0">
                <a:latin typeface="Arial" panose="020B0604020202020204" pitchFamily="34" charset="0"/>
                <a:cs typeface="Arial" panose="020B0604020202020204" pitchFamily="34" charset="0"/>
              </a:rPr>
              <a:t>Cable access TV</a:t>
            </a:r>
          </a:p>
        </p:txBody>
      </p:sp>
      <p:graphicFrame>
        <p:nvGraphicFramePr>
          <p:cNvPr id="37893" name="Object 5"/>
          <p:cNvGraphicFramePr>
            <a:graphicFrameLocks noGrp="1" noChangeAspect="1"/>
          </p:cNvGraphicFramePr>
          <p:nvPr>
            <p:ph type="clipArt" sz="half" idx="2"/>
          </p:nvPr>
        </p:nvGraphicFramePr>
        <p:xfrm>
          <a:off x="4495800" y="2286000"/>
          <a:ext cx="4191000" cy="3143250"/>
        </p:xfrm>
        <a:graphic>
          <a:graphicData uri="http://schemas.openxmlformats.org/presentationml/2006/ole">
            <mc:AlternateContent xmlns:mc="http://schemas.openxmlformats.org/markup-compatibility/2006">
              <mc:Choice xmlns:v="urn:schemas-microsoft-com:vml" Requires="v">
                <p:oleObj spid="_x0000_s37947" name="ClipArt" r:id="rId4" imgW="15607113" imgH="11705334" progId="MS_ClipArt_Gallery.2">
                  <p:embed/>
                </p:oleObj>
              </mc:Choice>
              <mc:Fallback>
                <p:oleObj name="ClipArt" r:id="rId4" imgW="15607113" imgH="11705334" progId="MS_ClipArt_Gallery.2">
                  <p:embed/>
                  <p:pic>
                    <p:nvPicPr>
                      <p:cNvPr id="0" name="Object 5"/>
                      <p:cNvPicPr>
                        <a:picLocks noChangeAspect="1" noChangeArrowheads="1"/>
                      </p:cNvPicPr>
                      <p:nvPr/>
                    </p:nvPicPr>
                    <p:blipFill>
                      <a:blip r:embed="rId5">
                        <a:lum bright="30000" contrast="42000"/>
                        <a:extLst>
                          <a:ext uri="{28A0092B-C50C-407E-A947-70E740481C1C}">
                            <a14:useLocalDpi xmlns:a14="http://schemas.microsoft.com/office/drawing/2010/main" val="0"/>
                          </a:ext>
                        </a:extLst>
                      </a:blip>
                      <a:srcRect/>
                      <a:stretch>
                        <a:fillRect/>
                      </a:stretch>
                    </p:blipFill>
                    <p:spPr bwMode="auto">
                      <a:xfrm>
                        <a:off x="4495800" y="2286000"/>
                        <a:ext cx="4191000" cy="314325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8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78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78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9" name="Object 5"/>
          <p:cNvGraphicFramePr>
            <a:graphicFrameLocks noGrp="1" noChangeAspect="1"/>
          </p:cNvGraphicFramePr>
          <p:nvPr>
            <p:ph type="clipArt" sz="half" idx="4294967295"/>
          </p:nvPr>
        </p:nvGraphicFramePr>
        <p:xfrm>
          <a:off x="457200" y="381000"/>
          <a:ext cx="5562600" cy="4171950"/>
        </p:xfrm>
        <a:graphic>
          <a:graphicData uri="http://schemas.openxmlformats.org/presentationml/2006/ole">
            <mc:AlternateContent xmlns:mc="http://schemas.openxmlformats.org/markup-compatibility/2006">
              <mc:Choice xmlns:v="urn:schemas-microsoft-com:vml" Requires="v">
                <p:oleObj spid="_x0000_s36969" name="ClipArt" r:id="rId4" imgW="15607113" imgH="11705334" progId="MS_ClipArt_Gallery.2">
                  <p:embed/>
                </p:oleObj>
              </mc:Choice>
              <mc:Fallback>
                <p:oleObj name="ClipArt" r:id="rId4" imgW="15607113" imgH="11705334" progId="MS_ClipArt_Gallery.2">
                  <p:embed/>
                  <p:pic>
                    <p:nvPicPr>
                      <p:cNvPr id="0" name="Object 5"/>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457200" y="381000"/>
                        <a:ext cx="5562600" cy="4171950"/>
                      </a:xfrm>
                      <a:prstGeom prst="rect">
                        <a:avLst/>
                      </a:prstGeom>
                    </p:spPr>
                  </p:pic>
                </p:oleObj>
              </mc:Fallback>
            </mc:AlternateContent>
          </a:graphicData>
        </a:graphic>
      </p:graphicFrame>
      <p:graphicFrame>
        <p:nvGraphicFramePr>
          <p:cNvPr id="36870" name="Object 6"/>
          <p:cNvGraphicFramePr>
            <a:graphicFrameLocks noChangeAspect="1"/>
          </p:cNvGraphicFramePr>
          <p:nvPr/>
        </p:nvGraphicFramePr>
        <p:xfrm>
          <a:off x="4343400" y="2971800"/>
          <a:ext cx="4267200" cy="2857500"/>
        </p:xfrm>
        <a:graphic>
          <a:graphicData uri="http://schemas.openxmlformats.org/presentationml/2006/ole">
            <mc:AlternateContent xmlns:mc="http://schemas.openxmlformats.org/markup-compatibility/2006">
              <mc:Choice xmlns:v="urn:schemas-microsoft-com:vml" Requires="v">
                <p:oleObj spid="_x0000_s36970" name="ClipArt" r:id="rId6" imgW="15607113" imgH="11705334" progId="MS_ClipArt_Gallery.2">
                  <p:embed/>
                </p:oleObj>
              </mc:Choice>
              <mc:Fallback>
                <p:oleObj name="ClipArt" r:id="rId6" imgW="15607113" imgH="11705334"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2971800"/>
                        <a:ext cx="4267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152400"/>
            <a:ext cx="7772400" cy="1143000"/>
          </a:xfrm>
        </p:spPr>
        <p:txBody>
          <a:bodyPr/>
          <a:lstStyle/>
          <a:p>
            <a:r>
              <a:rPr lang="en-US" altLang="en-US" dirty="0">
                <a:latin typeface="Arial" panose="020B0604020202020204" pitchFamily="34" charset="0"/>
                <a:cs typeface="Arial" panose="020B0604020202020204" pitchFamily="34" charset="0"/>
              </a:rPr>
              <a:t>Identify the Challenge</a:t>
            </a:r>
          </a:p>
        </p:txBody>
      </p:sp>
      <p:sp>
        <p:nvSpPr>
          <p:cNvPr id="12291" name="Rectangle 3"/>
          <p:cNvSpPr>
            <a:spLocks noGrp="1" noChangeArrowheads="1"/>
          </p:cNvSpPr>
          <p:nvPr>
            <p:ph type="body" idx="1"/>
          </p:nvPr>
        </p:nvSpPr>
        <p:spPr>
          <a:xfrm>
            <a:off x="665922" y="1295400"/>
            <a:ext cx="7772400" cy="4114800"/>
          </a:xfrm>
        </p:spPr>
        <p:txBody>
          <a:bodyPr/>
          <a:lstStyle/>
          <a:p>
            <a:pPr>
              <a:lnSpc>
                <a:spcPct val="90000"/>
              </a:lnSpc>
            </a:pPr>
            <a:r>
              <a:rPr lang="en-US" altLang="en-US" dirty="0">
                <a:latin typeface="Arial" panose="020B0604020202020204" pitchFamily="34" charset="0"/>
                <a:cs typeface="Arial" panose="020B0604020202020204" pitchFamily="34" charset="0"/>
              </a:rPr>
              <a:t>Who has a problem and where?</a:t>
            </a:r>
          </a:p>
          <a:p>
            <a:pPr>
              <a:lnSpc>
                <a:spcPct val="90000"/>
              </a:lnSpc>
            </a:pPr>
            <a:r>
              <a:rPr lang="en-US" altLang="en-US" dirty="0">
                <a:latin typeface="Arial" panose="020B0604020202020204" pitchFamily="34" charset="0"/>
                <a:cs typeface="Arial" panose="020B0604020202020204" pitchFamily="34" charset="0"/>
              </a:rPr>
              <a:t>Property ownership</a:t>
            </a:r>
          </a:p>
          <a:p>
            <a:pPr>
              <a:lnSpc>
                <a:spcPct val="90000"/>
              </a:lnSpc>
            </a:pPr>
            <a:r>
              <a:rPr lang="en-US" altLang="en-US" dirty="0">
                <a:latin typeface="Arial" panose="020B0604020202020204" pitchFamily="34" charset="0"/>
                <a:cs typeface="Arial" panose="020B0604020202020204" pitchFamily="34" charset="0"/>
              </a:rPr>
              <a:t>Land use and habitat type</a:t>
            </a:r>
          </a:p>
          <a:p>
            <a:pPr>
              <a:lnSpc>
                <a:spcPct val="90000"/>
              </a:lnSpc>
            </a:pPr>
            <a:r>
              <a:rPr lang="en-US" altLang="en-US" dirty="0">
                <a:latin typeface="Arial" panose="020B0604020202020204" pitchFamily="34" charset="0"/>
                <a:cs typeface="Arial" panose="020B0604020202020204" pitchFamily="34" charset="0"/>
              </a:rPr>
              <a:t>Numbers of adults and goslings</a:t>
            </a:r>
          </a:p>
          <a:p>
            <a:pPr>
              <a:lnSpc>
                <a:spcPct val="90000"/>
              </a:lnSpc>
            </a:pPr>
            <a:r>
              <a:rPr lang="en-US" altLang="en-US" dirty="0">
                <a:latin typeface="Arial" panose="020B0604020202020204" pitchFamily="34" charset="0"/>
                <a:cs typeface="Arial" panose="020B0604020202020204" pitchFamily="34" charset="0"/>
              </a:rPr>
              <a:t>Seasonality</a:t>
            </a:r>
          </a:p>
          <a:p>
            <a:pPr>
              <a:lnSpc>
                <a:spcPct val="90000"/>
              </a:lnSpc>
            </a:pPr>
            <a:r>
              <a:rPr lang="en-US" altLang="en-US" dirty="0">
                <a:latin typeface="Arial" panose="020B0604020202020204" pitchFamily="34" charset="0"/>
                <a:cs typeface="Arial" panose="020B0604020202020204" pitchFamily="34" charset="0"/>
              </a:rPr>
              <a:t>Any public feeding? </a:t>
            </a:r>
          </a:p>
          <a:p>
            <a:pPr>
              <a:lnSpc>
                <a:spcPct val="90000"/>
              </a:lnSpc>
            </a:pPr>
            <a:r>
              <a:rPr lang="en-US" altLang="en-US" dirty="0">
                <a:latin typeface="Arial" panose="020B0604020202020204" pitchFamily="34" charset="0"/>
                <a:cs typeface="Arial" panose="020B0604020202020204" pitchFamily="34" charset="0"/>
              </a:rPr>
              <a:t>Local tolerance for abatement </a:t>
            </a:r>
            <a:r>
              <a:rPr lang="en-US" altLang="en-US" dirty="0" smtClean="0">
                <a:latin typeface="Arial" panose="020B0604020202020204" pitchFamily="34" charset="0"/>
                <a:cs typeface="Arial" panose="020B0604020202020204" pitchFamily="34" charset="0"/>
              </a:rPr>
              <a:t>methods,          including lethal control</a:t>
            </a:r>
            <a:endParaRPr lang="en-US" altLang="en-US" dirty="0">
              <a:latin typeface="Arial" panose="020B0604020202020204" pitchFamily="34" charset="0"/>
              <a:cs typeface="Arial" panose="020B0604020202020204" pitchFamily="34" charset="0"/>
            </a:endParaRPr>
          </a:p>
          <a:p>
            <a:pPr>
              <a:lnSpc>
                <a:spcPct val="90000"/>
              </a:lnSpc>
            </a:pPr>
            <a:r>
              <a:rPr lang="en-US" altLang="en-US" dirty="0">
                <a:latin typeface="Arial" panose="020B0604020202020204" pitchFamily="34" charset="0"/>
                <a:cs typeface="Arial" panose="020B0604020202020204" pitchFamily="34" charset="0"/>
              </a:rPr>
              <a:t>Human resources</a:t>
            </a:r>
          </a:p>
          <a:p>
            <a:pPr>
              <a:lnSpc>
                <a:spcPct val="90000"/>
              </a:lnSpc>
              <a:spcBef>
                <a:spcPct val="50000"/>
              </a:spcBef>
            </a:pPr>
            <a:endParaRPr lang="en-US" altLang="en-US" dirty="0">
              <a:latin typeface="GarmdITC Bk BT"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43000" y="573157"/>
            <a:ext cx="7772400" cy="1143000"/>
          </a:xfrm>
        </p:spPr>
        <p:txBody>
          <a:bodyPr/>
          <a:lstStyle/>
          <a:p>
            <a:pPr algn="l"/>
            <a:r>
              <a:rPr lang="en-US" altLang="en-US" sz="4800" u="sng" dirty="0">
                <a:latin typeface="Arial" panose="020B0604020202020204" pitchFamily="34" charset="0"/>
                <a:cs typeface="Arial" panose="020B0604020202020204" pitchFamily="34" charset="0"/>
              </a:rPr>
              <a:t>Important</a:t>
            </a:r>
          </a:p>
        </p:txBody>
      </p:sp>
      <p:sp>
        <p:nvSpPr>
          <p:cNvPr id="4099" name="Rectangle 3"/>
          <p:cNvSpPr>
            <a:spLocks noGrp="1" noChangeArrowheads="1"/>
          </p:cNvSpPr>
          <p:nvPr>
            <p:ph type="body" idx="1"/>
          </p:nvPr>
        </p:nvSpPr>
        <p:spPr>
          <a:xfrm>
            <a:off x="5105400" y="609600"/>
            <a:ext cx="3657600" cy="4114800"/>
          </a:xfrm>
        </p:spPr>
        <p:txBody>
          <a:bodyPr/>
          <a:lstStyle/>
          <a:p>
            <a:pPr>
              <a:lnSpc>
                <a:spcPct val="90000"/>
              </a:lnSpc>
            </a:pPr>
            <a:r>
              <a:rPr lang="en-US" altLang="en-US" sz="2800" dirty="0" smtClean="0">
                <a:latin typeface="Arial" panose="020B0604020202020204" pitchFamily="34" charset="0"/>
                <a:cs typeface="Arial" panose="020B0604020202020204" pitchFamily="34" charset="0"/>
              </a:rPr>
              <a:t>Understand Goose behavior/biology</a:t>
            </a:r>
          </a:p>
          <a:p>
            <a:pPr>
              <a:lnSpc>
                <a:spcPct val="90000"/>
              </a:lnSpc>
            </a:pPr>
            <a:endParaRPr lang="en-US" altLang="en-US" sz="2800" dirty="0" smtClean="0">
              <a:latin typeface="Arial" panose="020B0604020202020204" pitchFamily="34" charset="0"/>
              <a:cs typeface="Arial" panose="020B0604020202020204" pitchFamily="34" charset="0"/>
            </a:endParaRPr>
          </a:p>
          <a:p>
            <a:pPr>
              <a:lnSpc>
                <a:spcPct val="90000"/>
              </a:lnSpc>
            </a:pPr>
            <a:r>
              <a:rPr lang="en-US" altLang="en-US" sz="2800" dirty="0" smtClean="0">
                <a:latin typeface="Arial" panose="020B0604020202020204" pitchFamily="34" charset="0"/>
                <a:cs typeface="Arial" panose="020B0604020202020204" pitchFamily="34" charset="0"/>
              </a:rPr>
              <a:t>Apply </a:t>
            </a:r>
            <a:r>
              <a:rPr lang="en-US" altLang="en-US" sz="2800" dirty="0">
                <a:latin typeface="Arial" panose="020B0604020202020204" pitchFamily="34" charset="0"/>
                <a:cs typeface="Arial" panose="020B0604020202020204" pitchFamily="34" charset="0"/>
              </a:rPr>
              <a:t>site specific solutions </a:t>
            </a:r>
            <a:endParaRPr lang="en-US" altLang="en-US" sz="2800" dirty="0" smtClean="0">
              <a:latin typeface="Arial" panose="020B0604020202020204" pitchFamily="34" charset="0"/>
              <a:cs typeface="Arial" panose="020B0604020202020204" pitchFamily="34" charset="0"/>
            </a:endParaRPr>
          </a:p>
          <a:p>
            <a:pPr>
              <a:lnSpc>
                <a:spcPct val="90000"/>
              </a:lnSpc>
            </a:pPr>
            <a:endParaRPr lang="en-US" altLang="en-US" sz="2800" dirty="0">
              <a:latin typeface="Arial" panose="020B0604020202020204" pitchFamily="34" charset="0"/>
              <a:cs typeface="Arial" panose="020B0604020202020204" pitchFamily="34" charset="0"/>
            </a:endParaRPr>
          </a:p>
          <a:p>
            <a:pPr>
              <a:lnSpc>
                <a:spcPct val="90000"/>
              </a:lnSpc>
            </a:pPr>
            <a:r>
              <a:rPr lang="en-US" altLang="en-US" sz="2800" dirty="0" smtClean="0">
                <a:latin typeface="Arial" panose="020B0604020202020204" pitchFamily="34" charset="0"/>
                <a:cs typeface="Arial" panose="020B0604020202020204" pitchFamily="34" charset="0"/>
              </a:rPr>
              <a:t>Write up a Plan</a:t>
            </a:r>
          </a:p>
          <a:p>
            <a:pPr>
              <a:lnSpc>
                <a:spcPct val="90000"/>
              </a:lnSpc>
            </a:pPr>
            <a:endParaRPr lang="en-US" altLang="en-US" sz="2800" dirty="0" smtClean="0">
              <a:latin typeface="Arial" panose="020B0604020202020204" pitchFamily="34" charset="0"/>
              <a:cs typeface="Arial" panose="020B0604020202020204" pitchFamily="34" charset="0"/>
            </a:endParaRPr>
          </a:p>
          <a:p>
            <a:pPr>
              <a:lnSpc>
                <a:spcPct val="90000"/>
              </a:lnSpc>
            </a:pPr>
            <a:r>
              <a:rPr lang="en-US" altLang="en-US" sz="2800" dirty="0" smtClean="0">
                <a:latin typeface="Arial" panose="020B0604020202020204" pitchFamily="34" charset="0"/>
                <a:cs typeface="Arial" panose="020B0604020202020204" pitchFamily="34" charset="0"/>
              </a:rPr>
              <a:t>Involve everyone, Tell everyone, Measure everything</a:t>
            </a:r>
            <a:endParaRPr lang="en-US" altLang="en-US" sz="2800" dirty="0">
              <a:latin typeface="Arial" panose="020B0604020202020204" pitchFamily="34" charset="0"/>
              <a:cs typeface="Arial" panose="020B0604020202020204" pitchFamily="34" charset="0"/>
            </a:endParaRPr>
          </a:p>
          <a:p>
            <a:pPr lvl="1">
              <a:lnSpc>
                <a:spcPct val="90000"/>
              </a:lnSpc>
            </a:pPr>
            <a:endParaRPr lang="en-US" altLang="en-US" sz="2400" dirty="0"/>
          </a:p>
        </p:txBody>
      </p:sp>
      <p:pic>
        <p:nvPicPr>
          <p:cNvPr id="4102" name="Picture 6" descr="CGeese%20cop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4191000" cy="2908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685800" y="228600"/>
            <a:ext cx="7772400" cy="1143000"/>
          </a:xfrm>
        </p:spPr>
        <p:txBody>
          <a:bodyPr/>
          <a:lstStyle/>
          <a:p>
            <a:r>
              <a:rPr lang="en-US" dirty="0">
                <a:latin typeface="Arial" panose="020B0604020202020204" pitchFamily="34" charset="0"/>
                <a:cs typeface="Arial" panose="020B0604020202020204" pitchFamily="34" charset="0"/>
              </a:rPr>
              <a:t>Thank You</a:t>
            </a:r>
          </a:p>
        </p:txBody>
      </p:sp>
      <p:sp>
        <p:nvSpPr>
          <p:cNvPr id="13" name="Content Placeholder 12"/>
          <p:cNvSpPr>
            <a:spLocks noGrp="1"/>
          </p:cNvSpPr>
          <p:nvPr>
            <p:ph sz="half" idx="1"/>
          </p:nvPr>
        </p:nvSpPr>
        <p:spPr>
          <a:xfrm>
            <a:off x="0" y="1752600"/>
            <a:ext cx="5181600" cy="4495800"/>
          </a:xfrm>
        </p:spPr>
        <p:txBody>
          <a:bodyPr>
            <a:noAutofit/>
          </a:bodyPr>
          <a:lstStyle/>
          <a:p>
            <a:pPr lvl="1"/>
            <a:r>
              <a:rPr lang="en-US" dirty="0" smtClean="0">
                <a:latin typeface="Arial" panose="020B0604020202020204" pitchFamily="34" charset="0"/>
                <a:cs typeface="Arial" panose="020B0604020202020204" pitchFamily="34" charset="0"/>
              </a:rPr>
              <a:t>Jim Eckler</a:t>
            </a:r>
            <a:endParaRPr lang="en-US" dirty="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Wildlife Biologist, NYSDEC</a:t>
            </a:r>
            <a:endParaRPr lang="en-US" dirty="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Northern Montezuma Field Office, Savannah, NY</a:t>
            </a:r>
            <a:endParaRPr lang="en-US" dirty="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hlinkClick r:id="rId3"/>
              </a:rPr>
              <a:t>james.eckler@dec.ny.gov</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315-365-2134</a:t>
            </a:r>
            <a:endParaRPr lang="en-US" dirty="0">
              <a:latin typeface="Arial" panose="020B0604020202020204" pitchFamily="34" charset="0"/>
              <a:cs typeface="Arial" panose="020B0604020202020204" pitchFamily="34" charset="0"/>
            </a:endParaRPr>
          </a:p>
        </p:txBody>
      </p:sp>
      <p:sp>
        <p:nvSpPr>
          <p:cNvPr id="16" name="Content Placeholder 15"/>
          <p:cNvSpPr>
            <a:spLocks noGrp="1"/>
          </p:cNvSpPr>
          <p:nvPr>
            <p:ph sz="half" idx="2"/>
          </p:nvPr>
        </p:nvSpPr>
        <p:spPr>
          <a:xfrm>
            <a:off x="5029200" y="1752600"/>
            <a:ext cx="3962400" cy="4114800"/>
          </a:xfrm>
        </p:spPr>
        <p:txBody>
          <a:bodyPr>
            <a:normAutofit/>
          </a:bodyPr>
          <a:lstStyle/>
          <a:p>
            <a:r>
              <a:rPr lang="en-US" sz="1800" b="1" dirty="0">
                <a:latin typeface="Arial" panose="020B0604020202020204" pitchFamily="34" charset="0"/>
                <a:cs typeface="Arial" panose="020B0604020202020204" pitchFamily="34" charset="0"/>
              </a:rPr>
              <a:t>Connect with us:</a:t>
            </a:r>
            <a:br>
              <a:rPr lang="en-US" sz="1800" b="1"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Facebook: www.facebook.com/NYSDEC</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Twitter: twitter.com/NYSDEC</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Flickr: www.flickr.com/photos/nysdec</a:t>
            </a:r>
          </a:p>
        </p:txBody>
      </p:sp>
    </p:spTree>
    <p:extLst>
      <p:ext uri="{BB962C8B-B14F-4D97-AF65-F5344CB8AC3E}">
        <p14:creationId xmlns:p14="http://schemas.microsoft.com/office/powerpoint/2010/main" val="990311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381000"/>
            <a:ext cx="7772400" cy="1143000"/>
          </a:xfrm>
        </p:spPr>
        <p:txBody>
          <a:bodyPr/>
          <a:lstStyle/>
          <a:p>
            <a:r>
              <a:rPr lang="en-US" altLang="en-US">
                <a:latin typeface="Arial" panose="020B0604020202020204" pitchFamily="34" charset="0"/>
              </a:rPr>
              <a:t>Resident Canada Geese</a:t>
            </a:r>
          </a:p>
        </p:txBody>
      </p:sp>
      <p:sp>
        <p:nvSpPr>
          <p:cNvPr id="11267" name="Rectangle 3"/>
          <p:cNvSpPr>
            <a:spLocks noGrp="1" noChangeArrowheads="1"/>
          </p:cNvSpPr>
          <p:nvPr>
            <p:ph type="body" sz="half" idx="1"/>
          </p:nvPr>
        </p:nvSpPr>
        <p:spPr>
          <a:xfrm>
            <a:off x="685800" y="1447800"/>
            <a:ext cx="3810000" cy="1447800"/>
          </a:xfrm>
        </p:spPr>
        <p:txBody>
          <a:bodyPr/>
          <a:lstStyle/>
          <a:p>
            <a:r>
              <a:rPr lang="en-US" altLang="en-US">
                <a:latin typeface="Arial" panose="020B0604020202020204" pitchFamily="34" charset="0"/>
              </a:rPr>
              <a:t>NY nesters.</a:t>
            </a:r>
          </a:p>
          <a:p>
            <a:r>
              <a:rPr lang="en-US" altLang="en-US">
                <a:latin typeface="Arial" panose="020B0604020202020204" pitchFamily="34" charset="0"/>
              </a:rPr>
              <a:t>2X 1989 to 1998.</a:t>
            </a:r>
          </a:p>
          <a:p>
            <a:endParaRPr lang="en-US" altLang="en-US"/>
          </a:p>
        </p:txBody>
      </p:sp>
      <p:pic>
        <p:nvPicPr>
          <p:cNvPr id="11268" name="Picture 4" descr="CanPrSwi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3999" t="-4028"/>
          <a:stretch>
            <a:fillRect/>
          </a:stretch>
        </p:blipFill>
        <p:spPr>
          <a:xfrm>
            <a:off x="4572000" y="1736725"/>
            <a:ext cx="4114800" cy="2566988"/>
          </a:xfrm>
        </p:spPr>
      </p:pic>
      <p:pic>
        <p:nvPicPr>
          <p:cNvPr id="11269" name="Picture 5" descr="cago"/>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85800" y="2971800"/>
            <a:ext cx="3733800" cy="3163888"/>
          </a:xfrm>
          <a:solidFill>
            <a:srgbClr val="FFFFFF"/>
          </a:solidFill>
          <a:ln/>
        </p:spPr>
      </p:pic>
      <p:sp>
        <p:nvSpPr>
          <p:cNvPr id="11271" name="Rectangle 7"/>
          <p:cNvSpPr>
            <a:spLocks noChangeArrowheads="1"/>
          </p:cNvSpPr>
          <p:nvPr/>
        </p:nvSpPr>
        <p:spPr bwMode="auto">
          <a:xfrm>
            <a:off x="762000" y="3200400"/>
            <a:ext cx="3733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 bIns="9144" anchor="ctr"/>
          <a:lstStyle/>
          <a:p>
            <a:endParaRPr lang="en-US"/>
          </a:p>
        </p:txBody>
      </p:sp>
      <p:sp>
        <p:nvSpPr>
          <p:cNvPr id="11272" name="Rectangle 8"/>
          <p:cNvSpPr>
            <a:spLocks noChangeArrowheads="1"/>
          </p:cNvSpPr>
          <p:nvPr/>
        </p:nvSpPr>
        <p:spPr bwMode="auto">
          <a:xfrm>
            <a:off x="914400" y="3200400"/>
            <a:ext cx="3505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 bIns="9144" anchor="ctr"/>
          <a:lstStyle/>
          <a:p>
            <a:endParaRPr lang="en-US"/>
          </a:p>
        </p:txBody>
      </p:sp>
      <p:sp>
        <p:nvSpPr>
          <p:cNvPr id="11274" name="Rectangle 10"/>
          <p:cNvSpPr>
            <a:spLocks noChangeArrowheads="1"/>
          </p:cNvSpPr>
          <p:nvPr/>
        </p:nvSpPr>
        <p:spPr bwMode="auto">
          <a:xfrm>
            <a:off x="4800600" y="4495800"/>
            <a:ext cx="37338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 bIns="9144" anchorCtr="1">
            <a:spAutoFit/>
          </a:bodyPr>
          <a:lstStyle/>
          <a:p>
            <a:pPr algn="l"/>
            <a:r>
              <a:rPr lang="en-US" altLang="en-US" dirty="0">
                <a:solidFill>
                  <a:srgbClr val="FFFF99"/>
                </a:solidFill>
                <a:latin typeface="Arial" panose="020B0604020202020204" pitchFamily="34" charset="0"/>
              </a:rPr>
              <a:t>Resident geese reproduce at a very high rate.</a:t>
            </a:r>
          </a:p>
        </p:txBody>
      </p:sp>
    </p:spTree>
    <p:extLst>
      <p:ext uri="{BB962C8B-B14F-4D97-AF65-F5344CB8AC3E}">
        <p14:creationId xmlns:p14="http://schemas.microsoft.com/office/powerpoint/2010/main" val="3853800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20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74"/>
                                        </p:tgtEl>
                                        <p:attrNameLst>
                                          <p:attrName>style.visibility</p:attrName>
                                        </p:attrNameLst>
                                      </p:cBhvr>
                                      <p:to>
                                        <p:strVal val="visible"/>
                                      </p:to>
                                    </p:set>
                                    <p:animEffect transition="in" filter="fade">
                                      <p:cBhvr>
                                        <p:cTn id="12" dur="20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1446" y="76200"/>
            <a:ext cx="7772400" cy="1143000"/>
          </a:xfrm>
        </p:spPr>
        <p:txBody>
          <a:bodyPr/>
          <a:lstStyle/>
          <a:p>
            <a:r>
              <a:rPr lang="en-US" dirty="0"/>
              <a:t>Town Ordinance</a:t>
            </a:r>
          </a:p>
        </p:txBody>
      </p:sp>
      <p:sp>
        <p:nvSpPr>
          <p:cNvPr id="3" name="Content Placeholder 2"/>
          <p:cNvSpPr>
            <a:spLocks noGrp="1"/>
          </p:cNvSpPr>
          <p:nvPr>
            <p:ph idx="1"/>
          </p:nvPr>
        </p:nvSpPr>
        <p:spPr>
          <a:xfrm>
            <a:off x="381000" y="1143000"/>
            <a:ext cx="8382000" cy="4114800"/>
          </a:xfrm>
        </p:spPr>
        <p:txBody>
          <a:bodyPr/>
          <a:lstStyle/>
          <a:p>
            <a:r>
              <a:rPr lang="en-US" sz="2000" b="1" dirty="0" smtClean="0">
                <a:hlinkClick r:id="rId2"/>
              </a:rPr>
              <a:t>§</a:t>
            </a:r>
            <a:r>
              <a:rPr lang="en-US" sz="2000" b="1" dirty="0">
                <a:hlinkClick r:id="rId2"/>
              </a:rPr>
              <a:t> 40-22 Purpose and intent. </a:t>
            </a:r>
            <a:endParaRPr lang="en-US" sz="2000" b="1" dirty="0"/>
          </a:p>
          <a:p>
            <a:r>
              <a:rPr lang="en-US" sz="2000" dirty="0" smtClean="0"/>
              <a:t>… </a:t>
            </a:r>
            <a:r>
              <a:rPr lang="en-US" sz="2000" dirty="0"/>
              <a:t>to preserve the public health and welfare by declaring and enforcing certain regulations and restrictions on the </a:t>
            </a:r>
            <a:r>
              <a:rPr lang="en-US" sz="2000" u="sng" dirty="0"/>
              <a:t>feeding of waterfowl</a:t>
            </a:r>
            <a:r>
              <a:rPr lang="en-US" sz="2000" dirty="0"/>
              <a:t>. The Town recognizes that the feeding of waterfowl contributes to the concentration of such birds in areas frequented by the public, that such concentrations are destructive to lawns, can create traffic hazards, and that the resultant quantities of feces create public safety and health concerns on athletic fields, make sidewalks slippery and reduce the aesthetic value of public property.</a:t>
            </a:r>
          </a:p>
          <a:p>
            <a:r>
              <a:rPr lang="en-US" sz="2000" b="1" dirty="0">
                <a:hlinkClick r:id="rId3"/>
              </a:rPr>
              <a:t>§ 40-23 Definitions. </a:t>
            </a:r>
            <a:r>
              <a:rPr lang="en-US" sz="2000" dirty="0" smtClean="0"/>
              <a:t>.</a:t>
            </a:r>
            <a:endParaRPr lang="en-US" sz="2000" dirty="0"/>
          </a:p>
          <a:p>
            <a:r>
              <a:rPr lang="en-US" sz="2000" b="1" dirty="0">
                <a:hlinkClick r:id="rId4"/>
              </a:rPr>
              <a:t>§ 40-24 Feeding prohibited. </a:t>
            </a:r>
            <a:endParaRPr lang="en-US" sz="2000" b="1" dirty="0"/>
          </a:p>
          <a:p>
            <a:r>
              <a:rPr lang="en-US" sz="2000" dirty="0"/>
              <a:t>It shall be unlawful to provide feed, including, but not limited to, bread, corn and other grains, for waterfowl on public </a:t>
            </a:r>
            <a:r>
              <a:rPr lang="en-US" sz="2000" dirty="0" smtClean="0"/>
              <a:t>property or on private property without the prior </a:t>
            </a:r>
            <a:r>
              <a:rPr lang="en-US" sz="2000" dirty="0"/>
              <a:t>approval of the owner of such property.</a:t>
            </a:r>
          </a:p>
          <a:p>
            <a:r>
              <a:rPr lang="en-US" sz="2000" b="1" dirty="0">
                <a:hlinkClick r:id="rId5"/>
              </a:rPr>
              <a:t>§ 40-25 Penalties for offenses. </a:t>
            </a:r>
            <a:endParaRPr lang="en-US" sz="2000" b="1" dirty="0"/>
          </a:p>
          <a:p>
            <a:endParaRPr lang="en-US" sz="2000" dirty="0"/>
          </a:p>
        </p:txBody>
      </p:sp>
    </p:spTree>
    <p:extLst>
      <p:ext uri="{BB962C8B-B14F-4D97-AF65-F5344CB8AC3E}">
        <p14:creationId xmlns:p14="http://schemas.microsoft.com/office/powerpoint/2010/main" val="3944479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9" name="Picture 3" descr="Goose_p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96" y="861144"/>
            <a:ext cx="8001000" cy="530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1371600" y="159469"/>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4000" i="0" dirty="0">
                <a:solidFill>
                  <a:srgbClr val="FFFF66"/>
                </a:solidFill>
                <a:effectLst/>
              </a:rPr>
              <a:t>EGG  OILING:  Step by Step</a:t>
            </a:r>
            <a:r>
              <a:rPr lang="en-US" altLang="en-US" sz="4000" i="0" dirty="0">
                <a:solidFill>
                  <a:schemeClr val="tx1"/>
                </a:solidFill>
                <a:effectLst/>
                <a:latin typeface="Times New Roman" panose="02020603050405020304" pitchFamily="18" charset="0"/>
              </a:rPr>
              <a:t>           </a:t>
            </a:r>
          </a:p>
        </p:txBody>
      </p:sp>
      <p:sp>
        <p:nvSpPr>
          <p:cNvPr id="19462" name="Rectangle 6"/>
          <p:cNvSpPr>
            <a:spLocks noGrp="1" noChangeArrowheads="1"/>
          </p:cNvSpPr>
          <p:nvPr>
            <p:ph type="title" idx="4294967295"/>
          </p:nvPr>
        </p:nvSpPr>
        <p:spPr/>
        <p:txBody>
          <a:bodyPr/>
          <a:lstStyle/>
          <a:p>
            <a:r>
              <a:rPr lang="en-US" altLang="en-US"/>
              <a:t>             </a:t>
            </a:r>
          </a:p>
        </p:txBody>
      </p:sp>
      <p:sp>
        <p:nvSpPr>
          <p:cNvPr id="2" name="Rectangle 1"/>
          <p:cNvSpPr/>
          <p:nvPr/>
        </p:nvSpPr>
        <p:spPr bwMode="auto">
          <a:xfrm>
            <a:off x="533400" y="457200"/>
            <a:ext cx="8534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144" rIns="91440" bIns="9144" numCol="1" rtlCol="0" anchor="ctr" anchorCtr="1"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smtClean="0">
              <a:ln>
                <a:noFill/>
              </a:ln>
              <a:solidFill>
                <a:srgbClr val="014EA1"/>
              </a:solidFill>
              <a:effectLst/>
              <a:latin typeface="GarmdITC Bk BT" pitchFamily="18" charset="0"/>
            </a:endParaRPr>
          </a:p>
        </p:txBody>
      </p:sp>
    </p:spTree>
    <p:extLst>
      <p:ext uri="{BB962C8B-B14F-4D97-AF65-F5344CB8AC3E}">
        <p14:creationId xmlns:p14="http://schemas.microsoft.com/office/powerpoint/2010/main" val="3149114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sz="4800" dirty="0"/>
              <a:t>Egg oiling results </a:t>
            </a:r>
            <a:r>
              <a:rPr lang="en-US" altLang="en-US" sz="4800" dirty="0" smtClean="0"/>
              <a:t>– Year 2</a:t>
            </a:r>
            <a:endParaRPr lang="en-US" altLang="en-US" sz="4800" dirty="0"/>
          </a:p>
        </p:txBody>
      </p:sp>
      <p:sp>
        <p:nvSpPr>
          <p:cNvPr id="72707" name="Rectangle 3"/>
          <p:cNvSpPr>
            <a:spLocks noGrp="1" noChangeArrowheads="1"/>
          </p:cNvSpPr>
          <p:nvPr>
            <p:ph type="body" sz="half" idx="1"/>
          </p:nvPr>
        </p:nvSpPr>
        <p:spPr>
          <a:xfrm>
            <a:off x="762000" y="1828800"/>
            <a:ext cx="3276600" cy="4114800"/>
          </a:xfrm>
        </p:spPr>
        <p:txBody>
          <a:bodyPr/>
          <a:lstStyle/>
          <a:p>
            <a:pPr>
              <a:lnSpc>
                <a:spcPct val="90000"/>
              </a:lnSpc>
            </a:pPr>
            <a:r>
              <a:rPr lang="en-US" altLang="en-US" dirty="0"/>
              <a:t>36 nests</a:t>
            </a:r>
          </a:p>
          <a:p>
            <a:pPr>
              <a:lnSpc>
                <a:spcPct val="90000"/>
              </a:lnSpc>
            </a:pPr>
            <a:r>
              <a:rPr lang="en-US" altLang="en-US" dirty="0"/>
              <a:t>169 eggs</a:t>
            </a:r>
          </a:p>
          <a:p>
            <a:pPr>
              <a:lnSpc>
                <a:spcPct val="90000"/>
              </a:lnSpc>
            </a:pPr>
            <a:r>
              <a:rPr lang="en-US" altLang="en-US" dirty="0"/>
              <a:t>75 hours</a:t>
            </a:r>
          </a:p>
          <a:p>
            <a:pPr>
              <a:lnSpc>
                <a:spcPct val="90000"/>
              </a:lnSpc>
            </a:pPr>
            <a:r>
              <a:rPr lang="en-US" altLang="en-US" dirty="0"/>
              <a:t>No goslings at Lac de Ville</a:t>
            </a:r>
          </a:p>
          <a:p>
            <a:pPr>
              <a:lnSpc>
                <a:spcPct val="90000"/>
              </a:lnSpc>
            </a:pPr>
            <a:r>
              <a:rPr lang="en-US" altLang="en-US" dirty="0"/>
              <a:t>58 goslings informal Town-wide survey</a:t>
            </a:r>
          </a:p>
          <a:p>
            <a:pPr>
              <a:lnSpc>
                <a:spcPct val="90000"/>
              </a:lnSpc>
              <a:buFontTx/>
              <a:buNone/>
            </a:pPr>
            <a:endParaRPr lang="en-US" altLang="en-US" dirty="0"/>
          </a:p>
        </p:txBody>
      </p:sp>
      <p:pic>
        <p:nvPicPr>
          <p:cNvPr id="72710" name="Picture 6" descr="canadagoosenest1[1]"/>
          <p:cNvPicPr>
            <a:picLocks noGrp="1" noChangeAspect="1" noChangeArrowheads="1"/>
          </p:cNvPicPr>
          <p:nvPr>
            <p:ph type="clipArt" sz="half" idx="2"/>
          </p:nvPr>
        </p:nvPicPr>
        <p:blipFill>
          <a:blip r:embed="rId3">
            <a:lum bright="12000"/>
            <a:extLst>
              <a:ext uri="{28A0092B-C50C-407E-A947-70E740481C1C}">
                <a14:useLocalDpi xmlns:a14="http://schemas.microsoft.com/office/drawing/2010/main" val="0"/>
              </a:ext>
            </a:extLst>
          </a:blip>
          <a:srcRect/>
          <a:stretch>
            <a:fillRect/>
          </a:stretch>
        </p:blipFill>
        <p:spPr>
          <a:xfrm>
            <a:off x="4267200" y="2286000"/>
            <a:ext cx="4343400" cy="287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0794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533400"/>
            <a:ext cx="7772400" cy="1143000"/>
          </a:xfrm>
        </p:spPr>
        <p:txBody>
          <a:bodyPr/>
          <a:lstStyle/>
          <a:p>
            <a:r>
              <a:rPr lang="en-US" altLang="en-US" sz="4800" dirty="0">
                <a:latin typeface="Arial" panose="020B0604020202020204" pitchFamily="34" charset="0"/>
                <a:cs typeface="Arial" panose="020B0604020202020204" pitchFamily="34" charset="0"/>
              </a:rPr>
              <a:t>Town of Brighton</a:t>
            </a:r>
          </a:p>
        </p:txBody>
      </p:sp>
      <p:sp>
        <p:nvSpPr>
          <p:cNvPr id="10243" name="Rectangle 3"/>
          <p:cNvSpPr>
            <a:spLocks noGrp="1" noChangeArrowheads="1"/>
          </p:cNvSpPr>
          <p:nvPr>
            <p:ph type="body" sz="half" idx="1"/>
          </p:nvPr>
        </p:nvSpPr>
        <p:spPr>
          <a:xfrm>
            <a:off x="457200" y="1828800"/>
            <a:ext cx="4419600" cy="4114800"/>
          </a:xfrm>
        </p:spPr>
        <p:txBody>
          <a:bodyPr/>
          <a:lstStyle/>
          <a:p>
            <a:pPr>
              <a:lnSpc>
                <a:spcPct val="90000"/>
              </a:lnSpc>
            </a:pPr>
            <a:r>
              <a:rPr lang="en-US" altLang="en-US" sz="3600" dirty="0">
                <a:latin typeface="Arial" panose="020B0604020202020204" pitchFamily="34" charset="0"/>
                <a:cs typeface="Arial" panose="020B0604020202020204" pitchFamily="34" charset="0"/>
              </a:rPr>
              <a:t>15.6 square miles</a:t>
            </a:r>
          </a:p>
          <a:p>
            <a:pPr>
              <a:lnSpc>
                <a:spcPct val="90000"/>
              </a:lnSpc>
            </a:pPr>
            <a:r>
              <a:rPr lang="en-US" altLang="en-US" sz="3600" dirty="0">
                <a:latin typeface="Arial" panose="020B0604020202020204" pitchFamily="34" charset="0"/>
                <a:cs typeface="Arial" panose="020B0604020202020204" pitchFamily="34" charset="0"/>
              </a:rPr>
              <a:t>35,000 residents</a:t>
            </a:r>
          </a:p>
          <a:p>
            <a:pPr>
              <a:lnSpc>
                <a:spcPct val="90000"/>
              </a:lnSpc>
            </a:pPr>
            <a:r>
              <a:rPr lang="en-US" altLang="en-US" sz="3600" dirty="0">
                <a:latin typeface="Arial" panose="020B0604020202020204" pitchFamily="34" charset="0"/>
                <a:cs typeface="Arial" panose="020B0604020202020204" pitchFamily="34" charset="0"/>
              </a:rPr>
              <a:t>1/4 park/open space</a:t>
            </a:r>
          </a:p>
          <a:p>
            <a:pPr>
              <a:lnSpc>
                <a:spcPct val="90000"/>
              </a:lnSpc>
            </a:pPr>
            <a:r>
              <a:rPr lang="en-US" altLang="en-US" sz="3600" dirty="0">
                <a:latin typeface="Arial" panose="020B0604020202020204" pitchFamily="34" charset="0"/>
                <a:cs typeface="Arial" panose="020B0604020202020204" pitchFamily="34" charset="0"/>
              </a:rPr>
              <a:t>Gun discharge ordinance</a:t>
            </a:r>
          </a:p>
          <a:p>
            <a:pPr>
              <a:lnSpc>
                <a:spcPct val="90000"/>
              </a:lnSpc>
            </a:pPr>
            <a:r>
              <a:rPr lang="en-US" altLang="en-US" sz="3600" dirty="0">
                <a:latin typeface="Arial" panose="020B0604020202020204" pitchFamily="34" charset="0"/>
                <a:cs typeface="Arial" panose="020B0604020202020204" pitchFamily="34" charset="0"/>
              </a:rPr>
              <a:t>300 geese</a:t>
            </a:r>
          </a:p>
        </p:txBody>
      </p:sp>
      <p:graphicFrame>
        <p:nvGraphicFramePr>
          <p:cNvPr id="10244" name="Object 4"/>
          <p:cNvGraphicFramePr>
            <a:graphicFrameLocks noGrp="1" noChangeAspect="1"/>
          </p:cNvGraphicFramePr>
          <p:nvPr>
            <p:ph type="clipArt" sz="half" idx="2"/>
          </p:nvPr>
        </p:nvGraphicFramePr>
        <p:xfrm>
          <a:off x="4953000" y="1981200"/>
          <a:ext cx="3810000" cy="3622675"/>
        </p:xfrm>
        <a:graphic>
          <a:graphicData uri="http://schemas.openxmlformats.org/presentationml/2006/ole">
            <mc:AlternateContent xmlns:mc="http://schemas.openxmlformats.org/markup-compatibility/2006">
              <mc:Choice xmlns:v="urn:schemas-microsoft-com:vml" Requires="v">
                <p:oleObj spid="_x0000_s10294" name="ClipArt" r:id="rId4" imgW="4198095" imgH="3992381" progId="MS_ClipArt_Gallery.2">
                  <p:embed/>
                </p:oleObj>
              </mc:Choice>
              <mc:Fallback>
                <p:oleObj name="ClipArt" r:id="rId4" imgW="4198095" imgH="3992381"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981200"/>
                        <a:ext cx="3810000" cy="362267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7772400" cy="4114800"/>
          </a:xfrm>
        </p:spPr>
        <p:txBody>
          <a:bodyPr/>
          <a:lstStyle/>
          <a:p>
            <a:r>
              <a:rPr lang="en-US" sz="1800" b="1" dirty="0">
                <a:latin typeface="Arial" panose="020B0604020202020204" pitchFamily="34" charset="0"/>
                <a:cs typeface="Arial" panose="020B0604020202020204" pitchFamily="34" charset="0"/>
              </a:rPr>
              <a:t>Good Question: Are they killing off geese in Webster? </a:t>
            </a:r>
            <a:endParaRPr lang="en-US" sz="1800" dirty="0">
              <a:latin typeface="Arial" panose="020B0604020202020204" pitchFamily="34" charset="0"/>
              <a:cs typeface="Arial" panose="020B0604020202020204" pitchFamily="34" charset="0"/>
            </a:endParaRPr>
          </a:p>
          <a:p>
            <a:r>
              <a:rPr lang="en-US" sz="1800" i="1" dirty="0">
                <a:latin typeface="Arial" panose="020B0604020202020204" pitchFamily="34" charset="0"/>
                <a:cs typeface="Arial" panose="020B0604020202020204" pitchFamily="34" charset="0"/>
              </a:rPr>
              <a:t>March 14, 2017 06:44 AM</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Taney: </a:t>
            </a:r>
            <a:r>
              <a:rPr lang="en-US" sz="1800" dirty="0">
                <a:latin typeface="Arial" panose="020B0604020202020204" pitchFamily="34" charset="0"/>
                <a:cs typeface="Arial" panose="020B0604020202020204" pitchFamily="34" charset="0"/>
              </a:rPr>
              <a:t>"The concern is you are going ahead with a plan to kill the geese."</a:t>
            </a:r>
            <a:br>
              <a:rPr lang="en-US" sz="1800" dirty="0">
                <a:latin typeface="Arial" panose="020B0604020202020204" pitchFamily="34" charset="0"/>
                <a:cs typeface="Arial" panose="020B0604020202020204" pitchFamily="34" charset="0"/>
              </a:rPr>
            </a:br>
            <a:r>
              <a:rPr lang="en-US" sz="1800" b="1" dirty="0" smtClean="0">
                <a:latin typeface="Arial" panose="020B0604020202020204" pitchFamily="34" charset="0"/>
                <a:cs typeface="Arial" panose="020B0604020202020204" pitchFamily="34" charset="0"/>
              </a:rPr>
              <a:t>Nesbitt</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"That is absolutely not true. We have made no application to the federal government or the NYS Department of Environmental Conservation to do that</a:t>
            </a:r>
            <a:r>
              <a:rPr lang="en-US" sz="1800" dirty="0" smtClean="0">
                <a:latin typeface="Arial" panose="020B0604020202020204" pitchFamily="34" charset="0"/>
                <a:cs typeface="Arial" panose="020B0604020202020204" pitchFamily="34" charset="0"/>
              </a:rPr>
              <a:t>.“</a:t>
            </a:r>
          </a:p>
          <a:p>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b="1" dirty="0" smtClean="0">
                <a:latin typeface="Arial" panose="020B0604020202020204" pitchFamily="34" charset="0"/>
                <a:cs typeface="Arial" panose="020B0604020202020204" pitchFamily="34" charset="0"/>
              </a:rPr>
              <a:t>Taney</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“Many residents who are opposed to round-ups claim the town had one back in </a:t>
            </a:r>
            <a:r>
              <a:rPr lang="en-US" sz="1800" dirty="0" smtClean="0">
                <a:latin typeface="Arial" panose="020B0604020202020204" pitchFamily="34" charset="0"/>
                <a:cs typeface="Arial" panose="020B0604020202020204" pitchFamily="34" charset="0"/>
              </a:rPr>
              <a:t>2012, did </a:t>
            </a:r>
            <a:r>
              <a:rPr lang="en-US" sz="1800" dirty="0">
                <a:latin typeface="Arial" panose="020B0604020202020204" pitchFamily="34" charset="0"/>
                <a:cs typeface="Arial" panose="020B0604020202020204" pitchFamily="34" charset="0"/>
              </a:rPr>
              <a:t>that happen?"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Nesbitt:</a:t>
            </a:r>
            <a:r>
              <a:rPr lang="en-US" sz="1800" dirty="0">
                <a:latin typeface="Arial" panose="020B0604020202020204" pitchFamily="34" charset="0"/>
                <a:cs typeface="Arial" panose="020B0604020202020204" pitchFamily="34" charset="0"/>
              </a:rPr>
              <a:t> "Did that happen? Yes it did. It was an experimental program and was done under the watchful eye of the DEC. But again, there are no plans for that this year. I hope by you doing this story, it will put these rumors to rest. We will not be killing any geese."</a:t>
            </a:r>
          </a:p>
          <a:p>
            <a:endParaRPr lang="en-US" sz="1400" dirty="0"/>
          </a:p>
        </p:txBody>
      </p:sp>
      <p:graphicFrame>
        <p:nvGraphicFramePr>
          <p:cNvPr id="4" name="Object 3"/>
          <p:cNvGraphicFramePr>
            <a:graphicFrameLocks noChangeAspect="1"/>
          </p:cNvGraphicFramePr>
          <p:nvPr>
            <p:extLst>
              <p:ext uri="{D42A27DB-BD31-4B8C-83A1-F6EECF244321}">
                <p14:modId xmlns:p14="http://schemas.microsoft.com/office/powerpoint/2010/main" val="425553419"/>
              </p:ext>
            </p:extLst>
          </p:nvPr>
        </p:nvGraphicFramePr>
        <p:xfrm>
          <a:off x="7391400" y="381000"/>
          <a:ext cx="1408113" cy="825500"/>
        </p:xfrm>
        <a:graphic>
          <a:graphicData uri="http://schemas.openxmlformats.org/presentationml/2006/ole">
            <mc:AlternateContent xmlns:mc="http://schemas.openxmlformats.org/markup-compatibility/2006">
              <mc:Choice xmlns:v="urn:schemas-microsoft-com:vml" Requires="v">
                <p:oleObj spid="_x0000_s86048" name="Packager Shell Object" showAsIcon="1" r:id="rId4" imgW="1408680" imgH="824760" progId="Package">
                  <p:embed/>
                </p:oleObj>
              </mc:Choice>
              <mc:Fallback>
                <p:oleObj name="Packager Shell Object" showAsIcon="1" r:id="rId4" imgW="1408680" imgH="824760" progId="Package">
                  <p:embed/>
                  <p:pic>
                    <p:nvPicPr>
                      <p:cNvPr id="0" name=""/>
                      <p:cNvPicPr/>
                      <p:nvPr/>
                    </p:nvPicPr>
                    <p:blipFill>
                      <a:blip r:embed="rId5"/>
                      <a:stretch>
                        <a:fillRect/>
                      </a:stretch>
                    </p:blipFill>
                    <p:spPr>
                      <a:xfrm>
                        <a:off x="7391400" y="381000"/>
                        <a:ext cx="1408113" cy="825500"/>
                      </a:xfrm>
                      <a:prstGeom prst="rect">
                        <a:avLst/>
                      </a:prstGeom>
                    </p:spPr>
                  </p:pic>
                </p:oleObj>
              </mc:Fallback>
            </mc:AlternateContent>
          </a:graphicData>
        </a:graphic>
      </p:graphicFrame>
    </p:spTree>
    <p:extLst>
      <p:ext uri="{BB962C8B-B14F-4D97-AF65-F5344CB8AC3E}">
        <p14:creationId xmlns:p14="http://schemas.microsoft.com/office/powerpoint/2010/main" val="51933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1026"/>
          <p:cNvGraphicFramePr>
            <a:graphicFrameLocks noChangeAspect="1"/>
          </p:cNvGraphicFramePr>
          <p:nvPr>
            <p:extLst>
              <p:ext uri="{D42A27DB-BD31-4B8C-83A1-F6EECF244321}">
                <p14:modId xmlns:p14="http://schemas.microsoft.com/office/powerpoint/2010/main" val="3924715297"/>
              </p:ext>
            </p:extLst>
          </p:nvPr>
        </p:nvGraphicFramePr>
        <p:xfrm>
          <a:off x="939882" y="304800"/>
          <a:ext cx="7692943" cy="5770644"/>
        </p:xfrm>
        <a:graphic>
          <a:graphicData uri="http://schemas.openxmlformats.org/presentationml/2006/ole">
            <mc:AlternateContent xmlns:mc="http://schemas.openxmlformats.org/markup-compatibility/2006">
              <mc:Choice xmlns:v="urn:schemas-microsoft-com:vml" Requires="v">
                <p:oleObj spid="_x0000_s21561" name="ClipArt" r:id="rId4" imgW="15607113" imgH="11705334" progId="MS_ClipArt_Gallery.2">
                  <p:embed/>
                </p:oleObj>
              </mc:Choice>
              <mc:Fallback>
                <p:oleObj name="ClipArt" r:id="rId4" imgW="15607113" imgH="11705334" progId="MS_ClipArt_Gallery.2">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82" y="304800"/>
                        <a:ext cx="7692943" cy="5770644"/>
                      </a:xfrm>
                      <a:prstGeom prst="rect">
                        <a:avLst/>
                      </a:prstGeom>
                      <a:noFill/>
                      <a:ln>
                        <a:noFill/>
                      </a:ln>
                      <a:effectLst/>
                      <a:extLst/>
                    </p:spPr>
                  </p:pic>
                </p:oleObj>
              </mc:Fallback>
            </mc:AlternateContent>
          </a:graphicData>
        </a:graphic>
      </p:graphicFrame>
      <p:sp>
        <p:nvSpPr>
          <p:cNvPr id="21507" name="Text Box 1027"/>
          <p:cNvSpPr txBox="1">
            <a:spLocks noChangeArrowheads="1"/>
          </p:cNvSpPr>
          <p:nvPr/>
        </p:nvSpPr>
        <p:spPr bwMode="auto">
          <a:xfrm>
            <a:off x="4724400" y="2667000"/>
            <a:ext cx="1687513" cy="384175"/>
          </a:xfrm>
          <a:prstGeom prst="rect">
            <a:avLst/>
          </a:prstGeom>
          <a:solidFill>
            <a:srgbClr val="FFFF99"/>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 bIns="9144" anchor="ctr" anchorCtr="1">
            <a:spAutoFit/>
          </a:bodyPr>
          <a:lstStyle/>
          <a:p>
            <a:r>
              <a:rPr lang="en-US" altLang="en-US" sz="2400" dirty="0"/>
              <a:t>Lac de Ville</a:t>
            </a:r>
          </a:p>
        </p:txBody>
      </p:sp>
      <p:sp>
        <p:nvSpPr>
          <p:cNvPr id="21508" name="Text Box 1028"/>
          <p:cNvSpPr txBox="1">
            <a:spLocks noChangeArrowheads="1"/>
          </p:cNvSpPr>
          <p:nvPr/>
        </p:nvSpPr>
        <p:spPr bwMode="auto">
          <a:xfrm>
            <a:off x="4745038" y="5637213"/>
            <a:ext cx="2187575" cy="384175"/>
          </a:xfrm>
          <a:prstGeom prst="rect">
            <a:avLst/>
          </a:prstGeom>
          <a:solidFill>
            <a:srgbClr val="FFFF99"/>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 bIns="9144" anchor="ctr" anchorCtr="1">
            <a:spAutoFit/>
          </a:bodyPr>
          <a:lstStyle/>
          <a:p>
            <a:r>
              <a:rPr lang="en-US" altLang="en-US" sz="2400"/>
              <a:t>Meridian Center</a:t>
            </a:r>
          </a:p>
        </p:txBody>
      </p:sp>
      <p:sp>
        <p:nvSpPr>
          <p:cNvPr id="21509" name="Text Box 1029"/>
          <p:cNvSpPr txBox="1">
            <a:spLocks noChangeArrowheads="1"/>
          </p:cNvSpPr>
          <p:nvPr/>
        </p:nvSpPr>
        <p:spPr bwMode="auto">
          <a:xfrm>
            <a:off x="404813" y="3367393"/>
            <a:ext cx="1530350" cy="384175"/>
          </a:xfrm>
          <a:prstGeom prst="rect">
            <a:avLst/>
          </a:prstGeom>
          <a:solidFill>
            <a:srgbClr val="FFFF99"/>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 bIns="9144" anchor="ctr" anchorCtr="1">
            <a:spAutoFit/>
          </a:bodyPr>
          <a:lstStyle/>
          <a:p>
            <a:r>
              <a:rPr lang="en-US" altLang="en-US" sz="2400" dirty="0"/>
              <a:t>Town Park</a:t>
            </a:r>
          </a:p>
        </p:txBody>
      </p:sp>
      <p:sp>
        <p:nvSpPr>
          <p:cNvPr id="21510" name="Text Box 1030"/>
          <p:cNvSpPr txBox="1">
            <a:spLocks noChangeArrowheads="1"/>
          </p:cNvSpPr>
          <p:nvPr/>
        </p:nvSpPr>
        <p:spPr bwMode="auto">
          <a:xfrm>
            <a:off x="6477000" y="1828800"/>
            <a:ext cx="2155825" cy="384175"/>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 bIns="9144" anchor="ctr" anchorCtr="1">
            <a:spAutoFit/>
          </a:bodyPr>
          <a:lstStyle/>
          <a:p>
            <a:r>
              <a:rPr lang="en-US" altLang="en-US" sz="2400" i="1">
                <a:effectLst>
                  <a:outerShdw blurRad="38100" dist="38100" dir="2700000" algn="tl">
                    <a:srgbClr val="C0C0C0"/>
                  </a:outerShdw>
                </a:effectLst>
              </a:rPr>
              <a:t>Farash Wetland</a:t>
            </a:r>
          </a:p>
        </p:txBody>
      </p:sp>
      <p:sp>
        <p:nvSpPr>
          <p:cNvPr id="21511" name="Text Box 1031"/>
          <p:cNvSpPr txBox="1">
            <a:spLocks noChangeArrowheads="1"/>
          </p:cNvSpPr>
          <p:nvPr/>
        </p:nvSpPr>
        <p:spPr bwMode="auto">
          <a:xfrm>
            <a:off x="1935163" y="4724400"/>
            <a:ext cx="1417637" cy="384175"/>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 bIns="9144" anchor="ctr" anchorCtr="1">
            <a:spAutoFit/>
          </a:bodyPr>
          <a:lstStyle/>
          <a:p>
            <a:r>
              <a:rPr lang="en-US" altLang="en-US" sz="2400" i="1">
                <a:effectLst>
                  <a:outerShdw blurRad="38100" dist="38100" dir="2700000" algn="tl">
                    <a:srgbClr val="C0C0C0"/>
                  </a:outerShdw>
                </a:effectLst>
              </a:rPr>
              <a:t>390 / 590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autoUpdateAnimBg="0"/>
      <p:bldP spid="21511"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B0100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
            <a:ext cx="9093200" cy="68199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4419600" y="5243513"/>
            <a:ext cx="4383088" cy="50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 bIns="9144" anchor="ctr" anchorCtr="1">
            <a:spAutoFit/>
          </a:bodyPr>
          <a:lstStyle/>
          <a:p>
            <a:r>
              <a:rPr lang="en-US" altLang="en-US" sz="3200" b="1" dirty="0">
                <a:solidFill>
                  <a:srgbClr val="FFFF66"/>
                </a:solidFill>
                <a:latin typeface="Arial" panose="020B0604020202020204" pitchFamily="34" charset="0"/>
                <a:ea typeface="FangSong" panose="02010609060101010101" pitchFamily="49" charset="-122"/>
                <a:cs typeface="Arial" panose="020B0604020202020204" pitchFamily="34" charset="0"/>
              </a:rPr>
              <a:t>Meridian Center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Complaints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Traffic risks</a:t>
            </a:r>
          </a:p>
          <a:p>
            <a:r>
              <a:rPr lang="en-US" dirty="0" smtClean="0">
                <a:latin typeface="Arial" panose="020B0604020202020204" pitchFamily="34" charset="0"/>
                <a:cs typeface="Arial" panose="020B0604020202020204" pitchFamily="34" charset="0"/>
              </a:rPr>
              <a:t>School playground, fields</a:t>
            </a:r>
          </a:p>
          <a:p>
            <a:r>
              <a:rPr lang="en-US" dirty="0">
                <a:latin typeface="Arial" panose="020B0604020202020204" pitchFamily="34" charset="0"/>
                <a:cs typeface="Arial" panose="020B0604020202020204" pitchFamily="34" charset="0"/>
              </a:rPr>
              <a:t>Over grazing lawns</a:t>
            </a:r>
          </a:p>
          <a:p>
            <a:r>
              <a:rPr lang="en-US" dirty="0" smtClean="0">
                <a:latin typeface="Arial" panose="020B0604020202020204" pitchFamily="34" charset="0"/>
                <a:cs typeface="Arial" panose="020B0604020202020204" pitchFamily="34" charset="0"/>
              </a:rPr>
              <a:t>Slippery sidewalks</a:t>
            </a:r>
          </a:p>
          <a:p>
            <a:r>
              <a:rPr lang="en-US" dirty="0" smtClean="0">
                <a:latin typeface="Arial" panose="020B0604020202020204" pitchFamily="34" charset="0"/>
                <a:cs typeface="Arial" panose="020B0604020202020204" pitchFamily="34" charset="0"/>
              </a:rPr>
              <a:t>Aggressive nesters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840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09600" y="381000"/>
            <a:ext cx="7772400" cy="1219200"/>
          </a:xfrm>
        </p:spPr>
        <p:txBody>
          <a:bodyPr/>
          <a:lstStyle/>
          <a:p>
            <a:r>
              <a:rPr lang="en-US" altLang="en-US" dirty="0">
                <a:latin typeface="Arial" panose="020B0604020202020204" pitchFamily="34" charset="0"/>
                <a:cs typeface="Arial" panose="020B0604020202020204" pitchFamily="34" charset="0"/>
              </a:rPr>
              <a:t>Public Meeting </a:t>
            </a:r>
            <a:endParaRPr lang="en-US" altLang="en-US" sz="4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47800" y="1905000"/>
            <a:ext cx="5943600" cy="366903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881809"/>
            <a:ext cx="7089064" cy="3692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6" name="Rectangle 8"/>
          <p:cNvSpPr>
            <a:spLocks noGrp="1" noChangeArrowheads="1"/>
          </p:cNvSpPr>
          <p:nvPr>
            <p:ph type="title"/>
          </p:nvPr>
        </p:nvSpPr>
        <p:spPr>
          <a:xfrm>
            <a:off x="0" y="838200"/>
            <a:ext cx="8991600" cy="1143000"/>
          </a:xfrm>
        </p:spPr>
        <p:txBody>
          <a:bodyPr/>
          <a:lstStyle/>
          <a:p>
            <a:r>
              <a:rPr lang="en-US" altLang="en-US" dirty="0"/>
              <a:t> </a:t>
            </a:r>
            <a:r>
              <a:rPr lang="en-US" altLang="en-US" sz="4800" dirty="0">
                <a:latin typeface="Arial" panose="020B0604020202020204" pitchFamily="34" charset="0"/>
                <a:cs typeface="Arial" panose="020B0604020202020204" pitchFamily="34" charset="0"/>
              </a:rPr>
              <a:t>Brighton’s Comprehensive Plan</a:t>
            </a:r>
            <a:r>
              <a:rPr lang="en-US" altLang="en-US" sz="4800" b="1" dirty="0"/>
              <a:t/>
            </a:r>
            <a:br>
              <a:rPr lang="en-US" altLang="en-US" sz="4800" b="1" dirty="0"/>
            </a:br>
            <a:endParaRPr lang="en-US" altLang="en-US" sz="4800" dirty="0"/>
          </a:p>
        </p:txBody>
      </p:sp>
      <p:sp>
        <p:nvSpPr>
          <p:cNvPr id="73737" name="Rectangle 9"/>
          <p:cNvSpPr>
            <a:spLocks noGrp="1" noChangeArrowheads="1"/>
          </p:cNvSpPr>
          <p:nvPr>
            <p:ph type="body" idx="1"/>
          </p:nvPr>
        </p:nvSpPr>
        <p:spPr>
          <a:xfrm>
            <a:off x="685800" y="1981200"/>
            <a:ext cx="7772400" cy="3200400"/>
          </a:xfrm>
        </p:spPr>
        <p:txBody>
          <a:bodyPr/>
          <a:lstStyle/>
          <a:p>
            <a:r>
              <a:rPr lang="en-US" altLang="en-US" sz="3600" dirty="0">
                <a:latin typeface="Arial" panose="020B0604020202020204" pitchFamily="34" charset="0"/>
                <a:cs typeface="Arial" panose="020B0604020202020204" pitchFamily="34" charset="0"/>
              </a:rPr>
              <a:t>Objective-based </a:t>
            </a:r>
          </a:p>
          <a:p>
            <a:r>
              <a:rPr lang="en-US" altLang="en-US" sz="3600" dirty="0">
                <a:latin typeface="Arial" panose="020B0604020202020204" pitchFamily="34" charset="0"/>
                <a:cs typeface="Arial" panose="020B0604020202020204" pitchFamily="34" charset="0"/>
              </a:rPr>
              <a:t>Identified problems and sites</a:t>
            </a:r>
          </a:p>
          <a:p>
            <a:r>
              <a:rPr lang="en-US" altLang="en-US" sz="3600" dirty="0">
                <a:latin typeface="Arial" panose="020B0604020202020204" pitchFamily="34" charset="0"/>
                <a:cs typeface="Arial" panose="020B0604020202020204" pitchFamily="34" charset="0"/>
              </a:rPr>
              <a:t>Recommended 4-points of action</a:t>
            </a:r>
          </a:p>
          <a:p>
            <a:r>
              <a:rPr lang="en-US" altLang="en-US" sz="3600" dirty="0">
                <a:latin typeface="Arial" panose="020B0604020202020204" pitchFamily="34" charset="0"/>
                <a:cs typeface="Arial" panose="020B0604020202020204" pitchFamily="34" charset="0"/>
              </a:rPr>
              <a:t>Timeline</a:t>
            </a:r>
          </a:p>
          <a:p>
            <a:r>
              <a:rPr lang="en-US" altLang="en-US" sz="3600" dirty="0">
                <a:latin typeface="Arial" panose="020B0604020202020204" pitchFamily="34" charset="0"/>
                <a:cs typeface="Arial" panose="020B0604020202020204" pitchFamily="34" charset="0"/>
              </a:rPr>
              <a:t>Evaluation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22906" y="76200"/>
            <a:ext cx="7772400" cy="1143000"/>
          </a:xfrm>
        </p:spPr>
        <p:txBody>
          <a:bodyPr/>
          <a:lstStyle/>
          <a:p>
            <a:r>
              <a:rPr lang="en-US" altLang="en-US" dirty="0">
                <a:latin typeface="Arial" panose="020B0604020202020204" pitchFamily="34" charset="0"/>
                <a:cs typeface="Arial" panose="020B0604020202020204" pitchFamily="34" charset="0"/>
              </a:rPr>
              <a:t>Abatement Techniques</a:t>
            </a:r>
          </a:p>
        </p:txBody>
      </p:sp>
      <p:sp>
        <p:nvSpPr>
          <p:cNvPr id="102403" name="Rectangle 3"/>
          <p:cNvSpPr>
            <a:spLocks noGrp="1" noChangeArrowheads="1"/>
          </p:cNvSpPr>
          <p:nvPr>
            <p:ph type="body" sz="half" idx="1"/>
          </p:nvPr>
        </p:nvSpPr>
        <p:spPr>
          <a:xfrm>
            <a:off x="533400" y="1219200"/>
            <a:ext cx="3810000" cy="4724400"/>
          </a:xfrm>
        </p:spPr>
        <p:txBody>
          <a:bodyPr/>
          <a:lstStyle/>
          <a:p>
            <a:r>
              <a:rPr lang="en-US" altLang="en-US" sz="2800" dirty="0">
                <a:latin typeface="Arial" panose="020B0604020202020204" pitchFamily="34" charset="0"/>
                <a:cs typeface="Arial" panose="020B0604020202020204" pitchFamily="34" charset="0"/>
              </a:rPr>
              <a:t>No Feeding</a:t>
            </a:r>
          </a:p>
          <a:p>
            <a:r>
              <a:rPr lang="en-US" altLang="en-US" sz="2800" dirty="0">
                <a:latin typeface="Arial" panose="020B0604020202020204" pitchFamily="34" charset="0"/>
                <a:cs typeface="Arial" panose="020B0604020202020204" pitchFamily="34" charset="0"/>
              </a:rPr>
              <a:t>Encourage Hunting</a:t>
            </a:r>
          </a:p>
          <a:p>
            <a:r>
              <a:rPr lang="en-US" altLang="en-US" sz="2800" dirty="0">
                <a:latin typeface="Arial" panose="020B0604020202020204" pitchFamily="34" charset="0"/>
                <a:cs typeface="Arial" panose="020B0604020202020204" pitchFamily="34" charset="0"/>
              </a:rPr>
              <a:t>Modify Habitat</a:t>
            </a:r>
          </a:p>
          <a:p>
            <a:r>
              <a:rPr lang="en-US" altLang="en-US" sz="2800" dirty="0">
                <a:latin typeface="Arial" panose="020B0604020202020204" pitchFamily="34" charset="0"/>
                <a:cs typeface="Arial" panose="020B0604020202020204" pitchFamily="34" charset="0"/>
              </a:rPr>
              <a:t>Wire </a:t>
            </a:r>
            <a:r>
              <a:rPr lang="en-US" altLang="en-US" sz="2800" dirty="0" smtClean="0">
                <a:latin typeface="Arial" panose="020B0604020202020204" pitchFamily="34" charset="0"/>
                <a:cs typeface="Arial" panose="020B0604020202020204" pitchFamily="34" charset="0"/>
              </a:rPr>
              <a:t>or line Grids</a:t>
            </a:r>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Fencing</a:t>
            </a:r>
          </a:p>
          <a:p>
            <a:r>
              <a:rPr lang="en-US" altLang="en-US" sz="2800" dirty="0">
                <a:latin typeface="Arial" panose="020B0604020202020204" pitchFamily="34" charset="0"/>
                <a:cs typeface="Arial" panose="020B0604020202020204" pitchFamily="34" charset="0"/>
              </a:rPr>
              <a:t>Remote Control </a:t>
            </a:r>
            <a:r>
              <a:rPr lang="en-US" altLang="en-US" sz="2800" dirty="0" smtClean="0">
                <a:latin typeface="Arial" panose="020B0604020202020204" pitchFamily="34" charset="0"/>
                <a:cs typeface="Arial" panose="020B0604020202020204" pitchFamily="34" charset="0"/>
              </a:rPr>
              <a:t>vehicles</a:t>
            </a:r>
          </a:p>
          <a:p>
            <a:r>
              <a:rPr lang="en-US" altLang="en-US" sz="2800" dirty="0" smtClean="0">
                <a:latin typeface="Arial" panose="020B0604020202020204" pitchFamily="34" charset="0"/>
                <a:cs typeface="Arial" panose="020B0604020202020204" pitchFamily="34" charset="0"/>
              </a:rPr>
              <a:t>Laser</a:t>
            </a:r>
          </a:p>
          <a:p>
            <a:r>
              <a:rPr lang="en-US" altLang="en-US" sz="2800" dirty="0">
                <a:latin typeface="Arial" panose="020B0604020202020204" pitchFamily="34" charset="0"/>
                <a:cs typeface="Arial" panose="020B0604020202020204" pitchFamily="34" charset="0"/>
              </a:rPr>
              <a:t>Sterilization</a:t>
            </a:r>
          </a:p>
          <a:p>
            <a:endParaRPr lang="en-US" altLang="en-US" sz="2800" dirty="0"/>
          </a:p>
          <a:p>
            <a:endParaRPr lang="en-US" altLang="en-US" sz="2800" dirty="0"/>
          </a:p>
        </p:txBody>
      </p:sp>
      <p:sp>
        <p:nvSpPr>
          <p:cNvPr id="102404" name="Rectangle 4"/>
          <p:cNvSpPr>
            <a:spLocks noGrp="1" noChangeArrowheads="1"/>
          </p:cNvSpPr>
          <p:nvPr>
            <p:ph type="body" sz="half" idx="2"/>
          </p:nvPr>
        </p:nvSpPr>
        <p:spPr>
          <a:xfrm>
            <a:off x="4343400" y="1371600"/>
            <a:ext cx="4343400" cy="4114800"/>
          </a:xfrm>
        </p:spPr>
        <p:txBody>
          <a:bodyPr/>
          <a:lstStyle/>
          <a:p>
            <a:r>
              <a:rPr lang="en-US" altLang="en-US" sz="2800" dirty="0" smtClean="0">
                <a:latin typeface="Arial" panose="020B0604020202020204" pitchFamily="34" charset="0"/>
                <a:cs typeface="Arial" panose="020B0604020202020204" pitchFamily="34" charset="0"/>
              </a:rPr>
              <a:t>Noisemakers</a:t>
            </a:r>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Repellents</a:t>
            </a:r>
          </a:p>
          <a:p>
            <a:r>
              <a:rPr lang="en-US" altLang="en-US" sz="2800" dirty="0">
                <a:latin typeface="Arial" panose="020B0604020202020204" pitchFamily="34" charset="0"/>
                <a:cs typeface="Arial" panose="020B0604020202020204" pitchFamily="34" charset="0"/>
              </a:rPr>
              <a:t>Dogs</a:t>
            </a:r>
          </a:p>
          <a:p>
            <a:r>
              <a:rPr lang="en-US" altLang="en-US" sz="2800" dirty="0">
                <a:latin typeface="Arial" panose="020B0604020202020204" pitchFamily="34" charset="0"/>
                <a:cs typeface="Arial" panose="020B0604020202020204" pitchFamily="34" charset="0"/>
              </a:rPr>
              <a:t>Egg Oiling</a:t>
            </a:r>
          </a:p>
          <a:p>
            <a:pPr lvl="0"/>
            <a:r>
              <a:rPr lang="en-US" altLang="en-US" sz="2800" dirty="0">
                <a:latin typeface="Arial" panose="020B0604020202020204" pitchFamily="34" charset="0"/>
                <a:cs typeface="Arial" panose="020B0604020202020204" pitchFamily="34" charset="0"/>
              </a:rPr>
              <a:t>Capture and </a:t>
            </a:r>
            <a:r>
              <a:rPr lang="en-US" altLang="en-US" sz="2800" dirty="0" smtClean="0">
                <a:latin typeface="Arial" panose="020B0604020202020204" pitchFamily="34" charset="0"/>
                <a:cs typeface="Arial" panose="020B0604020202020204" pitchFamily="34" charset="0"/>
              </a:rPr>
              <a:t>remove</a:t>
            </a:r>
          </a:p>
          <a:p>
            <a:pPr lvl="0"/>
            <a:r>
              <a:rPr lang="en-US" altLang="en-US" sz="2800" dirty="0" smtClean="0">
                <a:latin typeface="Arial" panose="020B0604020202020204" pitchFamily="34" charset="0"/>
                <a:cs typeface="Arial" panose="020B0604020202020204" pitchFamily="34" charset="0"/>
              </a:rPr>
              <a:t>Decoys </a:t>
            </a:r>
            <a:r>
              <a:rPr lang="en-US" altLang="en-US" sz="2800" dirty="0">
                <a:latin typeface="Arial" panose="020B0604020202020204" pitchFamily="34" charset="0"/>
                <a:cs typeface="Arial" panose="020B0604020202020204" pitchFamily="34" charset="0"/>
              </a:rPr>
              <a:t>– swans, </a:t>
            </a:r>
            <a:r>
              <a:rPr lang="en-US" altLang="en-US" sz="2800" dirty="0" smtClean="0">
                <a:latin typeface="Arial" panose="020B0604020202020204" pitchFamily="34" charset="0"/>
                <a:cs typeface="Arial" panose="020B0604020202020204" pitchFamily="34" charset="0"/>
              </a:rPr>
              <a:t>alligators</a:t>
            </a:r>
            <a:endParaRPr lang="en-US" altLang="en-US" sz="2800" dirty="0">
              <a:latin typeface="Arial" panose="020B0604020202020204" pitchFamily="34" charset="0"/>
              <a:cs typeface="Arial" panose="020B0604020202020204" pitchFamily="34" charset="0"/>
            </a:endParaRPr>
          </a:p>
          <a:p>
            <a:pPr lvl="0"/>
            <a:r>
              <a:rPr lang="en-US" altLang="en-US" sz="2800" dirty="0" smtClean="0">
                <a:latin typeface="Arial" panose="020B0604020202020204" pitchFamily="34" charset="0"/>
                <a:cs typeface="Arial" panose="020B0604020202020204" pitchFamily="34" charset="0"/>
              </a:rPr>
              <a:t>Fountains</a:t>
            </a:r>
            <a:endParaRPr lang="en-US"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817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fwmr">
  <a:themeElements>
    <a:clrScheme name="Dfwm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fwm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9144" rIns="91440" bIns="9144" numCol="1" anchor="ctr" anchorCtr="1"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2800" b="0" i="0" u="none" strike="noStrike" cap="none" normalizeH="0" baseline="0" smtClean="0">
            <a:ln>
              <a:noFill/>
            </a:ln>
            <a:solidFill>
              <a:srgbClr val="014EA1"/>
            </a:solidFill>
            <a:effectLst/>
            <a:latin typeface="GarmdITC Bk BT"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9144" rIns="91440" bIns="9144" numCol="1" anchor="ctr" anchorCtr="1"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2800" b="0" i="0" u="none" strike="noStrike" cap="none" normalizeH="0" baseline="0" smtClean="0">
            <a:ln>
              <a:noFill/>
            </a:ln>
            <a:solidFill>
              <a:srgbClr val="014EA1"/>
            </a:solidFill>
            <a:effectLst/>
            <a:latin typeface="GarmdITC Bk BT" pitchFamily="18" charset="0"/>
          </a:defRPr>
        </a:defPPr>
      </a:lstStyle>
    </a:lnDef>
  </a:objectDefaults>
  <a:extraClrSchemeLst>
    <a:extraClrScheme>
      <a:clrScheme name="Dfwm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fwm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fwm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fwm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fwm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fwm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fwm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A:\Dfwmr.pot</Template>
  <TotalTime>2048</TotalTime>
  <Words>1288</Words>
  <Application>Microsoft Office PowerPoint</Application>
  <PresentationFormat>On-screen Show (4:3)</PresentationFormat>
  <Paragraphs>298</Paragraphs>
  <Slides>30</Slides>
  <Notes>24</Notes>
  <HiddenSlides>5</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30</vt:i4>
      </vt:variant>
    </vt:vector>
  </HeadingPairs>
  <TitlesOfParts>
    <vt:vector size="38" baseType="lpstr">
      <vt:lpstr>FangSong</vt:lpstr>
      <vt:lpstr>Arial</vt:lpstr>
      <vt:lpstr>GarmdITC Bk BT</vt:lpstr>
      <vt:lpstr>Times New Roman</vt:lpstr>
      <vt:lpstr>Dfwmr</vt:lpstr>
      <vt:lpstr>ClipArt</vt:lpstr>
      <vt:lpstr>Presentation</vt:lpstr>
      <vt:lpstr>Packager Shell Object</vt:lpstr>
      <vt:lpstr>Problem Management of Canada Geese in a Suburban Township.</vt:lpstr>
      <vt:lpstr>PowerPoint Presentation</vt:lpstr>
      <vt:lpstr>Town of Brighton</vt:lpstr>
      <vt:lpstr>PowerPoint Presentation</vt:lpstr>
      <vt:lpstr>PowerPoint Presentation</vt:lpstr>
      <vt:lpstr>Complaints</vt:lpstr>
      <vt:lpstr>Public Meeting </vt:lpstr>
      <vt:lpstr> Brighton’s Comprehensive Plan </vt:lpstr>
      <vt:lpstr>Abatement Techniques</vt:lpstr>
      <vt:lpstr>Abatement Techniques</vt:lpstr>
      <vt:lpstr>Plan did not include:</vt:lpstr>
      <vt:lpstr>Brighton’s Comprehensive Plan</vt:lpstr>
      <vt:lpstr>Brighton’s Comprehensive Plan Egg oiling</vt:lpstr>
      <vt:lpstr>PowerPoint Presentation</vt:lpstr>
      <vt:lpstr>Egg oiling results – Year 1</vt:lpstr>
      <vt:lpstr>Egg Oiling Results </vt:lpstr>
      <vt:lpstr>Brighton’s Comprehensive Plan Herding dogs</vt:lpstr>
      <vt:lpstr>Brighton’s Comprehensive Plan Development guidelines</vt:lpstr>
      <vt:lpstr>Brighton’s Comprehensive Plan Measure and Evaluate</vt:lpstr>
      <vt:lpstr>Brighton’s Comprehensive Plan Monitor numbers</vt:lpstr>
      <vt:lpstr>Brighton’s Comprehensive Plan Public outreach</vt:lpstr>
      <vt:lpstr>PowerPoint Presentation</vt:lpstr>
      <vt:lpstr>Identify the Challenge</vt:lpstr>
      <vt:lpstr>Important</vt:lpstr>
      <vt:lpstr>Thank You</vt:lpstr>
      <vt:lpstr>Resident Canada Geese</vt:lpstr>
      <vt:lpstr>Town Ordinance</vt:lpstr>
      <vt:lpstr>             </vt:lpstr>
      <vt:lpstr>Egg oiling results – Year 2</vt:lpstr>
      <vt:lpstr>PowerPoint Presentation</vt:lpstr>
    </vt:vector>
  </TitlesOfParts>
  <Company>NYSDEC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Egg Addling</dc:title>
  <dc:creator>Jim Eckler</dc:creator>
  <cp:lastModifiedBy>James Eckler</cp:lastModifiedBy>
  <cp:revision>118</cp:revision>
  <dcterms:created xsi:type="dcterms:W3CDTF">2001-11-02T15:42:22Z</dcterms:created>
  <dcterms:modified xsi:type="dcterms:W3CDTF">2017-03-24T19:13:52Z</dcterms:modified>
</cp:coreProperties>
</file>