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3.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8"/>
  </p:notesMasterIdLst>
  <p:handoutMasterIdLst>
    <p:handoutMasterId r:id="rId39"/>
  </p:handoutMasterIdLst>
  <p:sldIdLst>
    <p:sldId id="257" r:id="rId2"/>
    <p:sldId id="297" r:id="rId3"/>
    <p:sldId id="298" r:id="rId4"/>
    <p:sldId id="295" r:id="rId5"/>
    <p:sldId id="304" r:id="rId6"/>
    <p:sldId id="263" r:id="rId7"/>
    <p:sldId id="369" r:id="rId8"/>
    <p:sldId id="372" r:id="rId9"/>
    <p:sldId id="350" r:id="rId10"/>
    <p:sldId id="359" r:id="rId11"/>
    <p:sldId id="331" r:id="rId12"/>
    <p:sldId id="344" r:id="rId13"/>
    <p:sldId id="327" r:id="rId14"/>
    <p:sldId id="355" r:id="rId15"/>
    <p:sldId id="371" r:id="rId16"/>
    <p:sldId id="316" r:id="rId17"/>
    <p:sldId id="328" r:id="rId18"/>
    <p:sldId id="374" r:id="rId19"/>
    <p:sldId id="356" r:id="rId20"/>
    <p:sldId id="362" r:id="rId21"/>
    <p:sldId id="341" r:id="rId22"/>
    <p:sldId id="342" r:id="rId23"/>
    <p:sldId id="340" r:id="rId24"/>
    <p:sldId id="334" r:id="rId25"/>
    <p:sldId id="335" r:id="rId26"/>
    <p:sldId id="358" r:id="rId27"/>
    <p:sldId id="343" r:id="rId28"/>
    <p:sldId id="326" r:id="rId29"/>
    <p:sldId id="315" r:id="rId30"/>
    <p:sldId id="352" r:id="rId31"/>
    <p:sldId id="370" r:id="rId32"/>
    <p:sldId id="318" r:id="rId33"/>
    <p:sldId id="373" r:id="rId34"/>
    <p:sldId id="337" r:id="rId35"/>
    <p:sldId id="360" r:id="rId36"/>
    <p:sldId id="338" r:id="rId37"/>
  </p:sldIdLst>
  <p:sldSz cx="9144000" cy="6858000" type="screen4x3"/>
  <p:notesSz cx="6858000" cy="9144000"/>
  <p:defaultTextStyle>
    <a:defPPr>
      <a:defRPr lang="en-US"/>
    </a:defPPr>
    <a:lvl1pPr algn="l" rtl="0" fontAlgn="base">
      <a:spcBef>
        <a:spcPct val="50000"/>
      </a:spcBef>
      <a:spcAft>
        <a:spcPct val="0"/>
      </a:spcAft>
      <a:defRPr kern="1200">
        <a:solidFill>
          <a:schemeClr val="tx1"/>
        </a:solidFill>
        <a:latin typeface="Arial" charset="0"/>
        <a:ea typeface="+mn-ea"/>
        <a:cs typeface="+mn-cs"/>
      </a:defRPr>
    </a:lvl1pPr>
    <a:lvl2pPr marL="457200" algn="l" rtl="0" fontAlgn="base">
      <a:spcBef>
        <a:spcPct val="50000"/>
      </a:spcBef>
      <a:spcAft>
        <a:spcPct val="0"/>
      </a:spcAft>
      <a:defRPr kern="1200">
        <a:solidFill>
          <a:schemeClr val="tx1"/>
        </a:solidFill>
        <a:latin typeface="Arial" charset="0"/>
        <a:ea typeface="+mn-ea"/>
        <a:cs typeface="+mn-cs"/>
      </a:defRPr>
    </a:lvl2pPr>
    <a:lvl3pPr marL="914400" algn="l" rtl="0" fontAlgn="base">
      <a:spcBef>
        <a:spcPct val="50000"/>
      </a:spcBef>
      <a:spcAft>
        <a:spcPct val="0"/>
      </a:spcAft>
      <a:defRPr kern="1200">
        <a:solidFill>
          <a:schemeClr val="tx1"/>
        </a:solidFill>
        <a:latin typeface="Arial" charset="0"/>
        <a:ea typeface="+mn-ea"/>
        <a:cs typeface="+mn-cs"/>
      </a:defRPr>
    </a:lvl3pPr>
    <a:lvl4pPr marL="1371600" algn="l" rtl="0" fontAlgn="base">
      <a:spcBef>
        <a:spcPct val="50000"/>
      </a:spcBef>
      <a:spcAft>
        <a:spcPct val="0"/>
      </a:spcAft>
      <a:defRPr kern="1200">
        <a:solidFill>
          <a:schemeClr val="tx1"/>
        </a:solidFill>
        <a:latin typeface="Arial" charset="0"/>
        <a:ea typeface="+mn-ea"/>
        <a:cs typeface="+mn-cs"/>
      </a:defRPr>
    </a:lvl4pPr>
    <a:lvl5pPr marL="1828800" algn="l" rtl="0" fontAlgn="base">
      <a:spcBef>
        <a:spcPct val="5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195057"/>
    <a:srgbClr val="2D4239"/>
    <a:srgbClr val="2F372F"/>
    <a:srgbClr val="009999"/>
    <a:srgbClr val="008080"/>
    <a:srgbClr val="FFFF66"/>
    <a:srgbClr val="003366"/>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5" autoAdjust="0"/>
    <p:restoredTop sz="72148" autoAdjust="0"/>
  </p:normalViewPr>
  <p:slideViewPr>
    <p:cSldViewPr>
      <p:cViewPr varScale="1">
        <p:scale>
          <a:sx n="57" d="100"/>
          <a:sy n="57" d="100"/>
        </p:scale>
        <p:origin x="39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pcranker\Documents\Goose%20Presentations\NY%20goose%20Pop.xls"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cpcranker\Documents\Goose%20Presentations\NY%20goose%20Pop.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rzega.WE\Desktop\Geese\rikers%20grap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US" sz="1200" dirty="0"/>
              <a:t>New York State Resident Goose Population
1993-2015 </a:t>
            </a:r>
          </a:p>
        </c:rich>
      </c:tx>
      <c:layout>
        <c:manualLayout>
          <c:xMode val="edge"/>
          <c:yMode val="edge"/>
          <c:x val="0.3290620934952963"/>
          <c:y val="3.9377604272017482E-2"/>
        </c:manualLayout>
      </c:layout>
      <c:overlay val="0"/>
      <c:spPr>
        <a:noFill/>
        <a:ln w="25400">
          <a:noFill/>
        </a:ln>
      </c:spPr>
    </c:title>
    <c:autoTitleDeleted val="0"/>
    <c:plotArea>
      <c:layout>
        <c:manualLayout>
          <c:layoutTarget val="inner"/>
          <c:xMode val="edge"/>
          <c:yMode val="edge"/>
          <c:x val="0.13246432184803716"/>
          <c:y val="0.14583371642718704"/>
          <c:w val="0.73402541765405338"/>
          <c:h val="0.71354348130157796"/>
        </c:manualLayout>
      </c:layout>
      <c:barChart>
        <c:barDir val="col"/>
        <c:grouping val="clustered"/>
        <c:varyColors val="0"/>
        <c:ser>
          <c:idx val="1"/>
          <c:order val="0"/>
          <c:tx>
            <c:strRef>
              <c:f>Sheet1!$D$16</c:f>
              <c:strCache>
                <c:ptCount val="1"/>
                <c:pt idx="0">
                  <c:v>Geese </c:v>
                </c:pt>
              </c:strCache>
            </c:strRef>
          </c:tx>
          <c:spPr>
            <a:solidFill>
              <a:srgbClr val="3366FF"/>
            </a:solidFill>
            <a:ln w="12700">
              <a:solidFill>
                <a:srgbClr val="000000"/>
              </a:solidFill>
              <a:prstDash val="solid"/>
            </a:ln>
          </c:spPr>
          <c:invertIfNegative val="0"/>
          <c:cat>
            <c:numRef>
              <c:f>Sheet1!$C$17:$C$39</c:f>
              <c:numCache>
                <c:formatCode>0</c:formatCode>
                <c:ptCount val="23"/>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numCache>
            </c:numRef>
          </c:cat>
          <c:val>
            <c:numRef>
              <c:f>Sheet1!$D$17:$D$39</c:f>
              <c:numCache>
                <c:formatCode>#,##0</c:formatCode>
                <c:ptCount val="23"/>
                <c:pt idx="0">
                  <c:v>169044</c:v>
                </c:pt>
                <c:pt idx="1">
                  <c:v>92283</c:v>
                </c:pt>
                <c:pt idx="2">
                  <c:v>80270</c:v>
                </c:pt>
                <c:pt idx="3">
                  <c:v>199544</c:v>
                </c:pt>
                <c:pt idx="4">
                  <c:v>119519</c:v>
                </c:pt>
                <c:pt idx="5">
                  <c:v>133391</c:v>
                </c:pt>
                <c:pt idx="6">
                  <c:v>158823</c:v>
                </c:pt>
                <c:pt idx="7">
                  <c:v>157532</c:v>
                </c:pt>
                <c:pt idx="8">
                  <c:v>163235</c:v>
                </c:pt>
                <c:pt idx="9">
                  <c:v>171132</c:v>
                </c:pt>
                <c:pt idx="10">
                  <c:v>241865</c:v>
                </c:pt>
                <c:pt idx="11">
                  <c:v>190172</c:v>
                </c:pt>
                <c:pt idx="12">
                  <c:v>209223</c:v>
                </c:pt>
                <c:pt idx="13">
                  <c:v>250063</c:v>
                </c:pt>
                <c:pt idx="14">
                  <c:v>274856</c:v>
                </c:pt>
                <c:pt idx="15">
                  <c:v>238290</c:v>
                </c:pt>
                <c:pt idx="16">
                  <c:v>216761</c:v>
                </c:pt>
                <c:pt idx="17">
                  <c:v>257391</c:v>
                </c:pt>
                <c:pt idx="18">
                  <c:v>232360</c:v>
                </c:pt>
                <c:pt idx="19">
                  <c:v>206003</c:v>
                </c:pt>
                <c:pt idx="20">
                  <c:v>209915</c:v>
                </c:pt>
                <c:pt idx="21">
                  <c:v>298482</c:v>
                </c:pt>
                <c:pt idx="22">
                  <c:v>230510</c:v>
                </c:pt>
              </c:numCache>
            </c:numRef>
          </c:val>
        </c:ser>
        <c:dLbls>
          <c:showLegendKey val="0"/>
          <c:showVal val="0"/>
          <c:showCatName val="0"/>
          <c:showSerName val="0"/>
          <c:showPercent val="0"/>
          <c:showBubbleSize val="0"/>
        </c:dLbls>
        <c:gapWidth val="150"/>
        <c:axId val="198467592"/>
        <c:axId val="152707072"/>
      </c:barChart>
      <c:catAx>
        <c:axId val="198467592"/>
        <c:scaling>
          <c:orientation val="minMax"/>
        </c:scaling>
        <c:delete val="0"/>
        <c:axPos val="b"/>
        <c:numFmt formatCode="0" sourceLinked="1"/>
        <c:majorTickMark val="out"/>
        <c:minorTickMark val="none"/>
        <c:tickLblPos val="nextTo"/>
        <c:spPr>
          <a:ln w="3175">
            <a:solidFill>
              <a:srgbClr val="000000"/>
            </a:solidFill>
            <a:prstDash val="solid"/>
          </a:ln>
        </c:spPr>
        <c:txPr>
          <a:bodyPr rot="-5400000" vert="horz"/>
          <a:lstStyle/>
          <a:p>
            <a:pPr>
              <a:defRPr sz="1000" b="0" i="0" u="none" strike="noStrike" baseline="0">
                <a:solidFill>
                  <a:srgbClr val="000000"/>
                </a:solidFill>
                <a:latin typeface="Arial"/>
                <a:ea typeface="Arial"/>
                <a:cs typeface="Arial"/>
              </a:defRPr>
            </a:pPr>
            <a:endParaRPr lang="en-US"/>
          </a:p>
        </c:txPr>
        <c:crossAx val="152707072"/>
        <c:crosses val="autoZero"/>
        <c:auto val="1"/>
        <c:lblAlgn val="ctr"/>
        <c:lblOffset val="100"/>
        <c:tickLblSkip val="1"/>
        <c:tickMarkSkip val="1"/>
        <c:noMultiLvlLbl val="0"/>
      </c:catAx>
      <c:valAx>
        <c:axId val="152707072"/>
        <c:scaling>
          <c:orientation val="minMax"/>
        </c:scaling>
        <c:delete val="0"/>
        <c:axPos val="l"/>
        <c:majorGridlines>
          <c:spPr>
            <a:ln w="3175">
              <a:solidFill>
                <a:srgbClr val="000000"/>
              </a:solidFill>
              <a:prstDash val="solid"/>
            </a:ln>
          </c:spPr>
        </c:majorGridlines>
        <c:numFmt formatCode="#,##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98467592"/>
        <c:crosses val="autoZero"/>
        <c:crossBetween val="between"/>
      </c:valAx>
      <c:spPr>
        <a:solidFill>
          <a:srgbClr val="C0C0C0"/>
        </a:solidFill>
        <a:ln w="12700">
          <a:solidFill>
            <a:srgbClr val="808080"/>
          </a:solidFill>
          <a:prstDash val="solid"/>
        </a:ln>
      </c:spPr>
    </c:plotArea>
    <c:legend>
      <c:legendPos val="r"/>
      <c:layout>
        <c:manualLayout>
          <c:xMode val="edge"/>
          <c:yMode val="edge"/>
          <c:x val="0.88601181329017809"/>
          <c:y val="0.52083470034995627"/>
          <c:w val="0.10708135576317213"/>
          <c:h val="5.7291940069991276E-2"/>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alpha val="99000"/>
        </a:srgbClr>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2200" baseline="0" dirty="0"/>
              <a:t>Reduction </a:t>
            </a:r>
            <a:r>
              <a:rPr lang="en-US" sz="2200" baseline="0" dirty="0" smtClean="0"/>
              <a:t>of Goose </a:t>
            </a:r>
            <a:r>
              <a:rPr lang="en-US" sz="2200" baseline="0" dirty="0"/>
              <a:t>Fecal Material </a:t>
            </a:r>
            <a:r>
              <a:rPr lang="en-US" sz="2200" baseline="0" dirty="0" smtClean="0"/>
              <a:t>in NY </a:t>
            </a:r>
            <a:r>
              <a:rPr lang="en-US" sz="2200" baseline="0" dirty="0" smtClean="0"/>
              <a:t>Great Lakes Watersheds (Tons </a:t>
            </a:r>
            <a:r>
              <a:rPr lang="en-US" sz="2200" baseline="0" dirty="0"/>
              <a:t>per year)</a:t>
            </a:r>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Sheet1!$I$74</c:f>
              <c:strCache>
                <c:ptCount val="1"/>
                <c:pt idx="0">
                  <c:v>Reduction of Fecal Material (Tons per year)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1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Sheet1!$H$75:$H$80</c:f>
              <c:numCache>
                <c:formatCode>General</c:formatCode>
                <c:ptCount val="6"/>
                <c:pt idx="0">
                  <c:v>2011</c:v>
                </c:pt>
                <c:pt idx="1">
                  <c:v>2012</c:v>
                </c:pt>
                <c:pt idx="2">
                  <c:v>2013</c:v>
                </c:pt>
                <c:pt idx="3">
                  <c:v>2014</c:v>
                </c:pt>
                <c:pt idx="4">
                  <c:v>2015</c:v>
                </c:pt>
                <c:pt idx="5">
                  <c:v>2016</c:v>
                </c:pt>
              </c:numCache>
            </c:numRef>
          </c:cat>
          <c:val>
            <c:numRef>
              <c:f>Sheet1!$I$75:$I$80</c:f>
              <c:numCache>
                <c:formatCode>General</c:formatCode>
                <c:ptCount val="6"/>
                <c:pt idx="0">
                  <c:v>92.3</c:v>
                </c:pt>
                <c:pt idx="1">
                  <c:v>129.9</c:v>
                </c:pt>
                <c:pt idx="2">
                  <c:v>90.5</c:v>
                </c:pt>
                <c:pt idx="3">
                  <c:v>97.6</c:v>
                </c:pt>
                <c:pt idx="4">
                  <c:v>116.4</c:v>
                </c:pt>
                <c:pt idx="5">
                  <c:v>143</c:v>
                </c:pt>
              </c:numCache>
            </c:numRef>
          </c:val>
        </c:ser>
        <c:dLbls>
          <c:showLegendKey val="0"/>
          <c:showVal val="0"/>
          <c:showCatName val="0"/>
          <c:showSerName val="0"/>
          <c:showPercent val="0"/>
          <c:showBubbleSize val="0"/>
        </c:dLbls>
        <c:gapWidth val="219"/>
        <c:overlap val="-27"/>
        <c:axId val="152706288"/>
        <c:axId val="152705896"/>
      </c:barChart>
      <c:catAx>
        <c:axId val="152706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52705896"/>
        <c:crosses val="autoZero"/>
        <c:auto val="1"/>
        <c:lblAlgn val="ctr"/>
        <c:lblOffset val="100"/>
        <c:noMultiLvlLbl val="0"/>
      </c:catAx>
      <c:valAx>
        <c:axId val="152705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2706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hart>
    <c:title>
      <c:tx>
        <c:rich>
          <a:bodyPr/>
          <a:lstStyle/>
          <a:p>
            <a:pPr>
              <a:defRPr sz="1400"/>
            </a:pPr>
            <a:r>
              <a:rPr lang="en-US" sz="1400"/>
              <a:t>Number of Geese Removed from Rikers Island 2004-2009</a:t>
            </a:r>
          </a:p>
        </c:rich>
      </c:tx>
      <c:layout>
        <c:manualLayout>
          <c:xMode val="edge"/>
          <c:yMode val="edge"/>
          <c:x val="0.12613557281349042"/>
          <c:y val="1.8823534061703645E-2"/>
        </c:manualLayout>
      </c:layout>
      <c:overlay val="0"/>
    </c:title>
    <c:autoTitleDeleted val="0"/>
    <c:plotArea>
      <c:layout/>
      <c:barChart>
        <c:barDir val="col"/>
        <c:grouping val="clustered"/>
        <c:varyColors val="0"/>
        <c:ser>
          <c:idx val="0"/>
          <c:order val="0"/>
          <c:tx>
            <c:strRef>
              <c:f>Sheet1!$D$5</c:f>
              <c:strCache>
                <c:ptCount val="1"/>
                <c:pt idx="0">
                  <c:v>Number of Geese</c:v>
                </c:pt>
              </c:strCache>
            </c:strRef>
          </c:tx>
          <c:spPr>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a:lstStyle/>
              <a:p>
                <a:pPr>
                  <a:defRPr sz="20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Sheet1!$C$6:$C$11</c:f>
              <c:numCache>
                <c:formatCode>General</c:formatCode>
                <c:ptCount val="6"/>
                <c:pt idx="0">
                  <c:v>2004</c:v>
                </c:pt>
                <c:pt idx="1">
                  <c:v>2005</c:v>
                </c:pt>
                <c:pt idx="2">
                  <c:v>2006</c:v>
                </c:pt>
                <c:pt idx="3">
                  <c:v>2007</c:v>
                </c:pt>
                <c:pt idx="4">
                  <c:v>2008</c:v>
                </c:pt>
                <c:pt idx="5">
                  <c:v>2009</c:v>
                </c:pt>
              </c:numCache>
            </c:numRef>
          </c:cat>
          <c:val>
            <c:numRef>
              <c:f>Sheet1!$D$6:$D$11</c:f>
              <c:numCache>
                <c:formatCode>General</c:formatCode>
                <c:ptCount val="6"/>
                <c:pt idx="0">
                  <c:v>518</c:v>
                </c:pt>
                <c:pt idx="1">
                  <c:v>288</c:v>
                </c:pt>
                <c:pt idx="2">
                  <c:v>200</c:v>
                </c:pt>
                <c:pt idx="3">
                  <c:v>167</c:v>
                </c:pt>
                <c:pt idx="4">
                  <c:v>77</c:v>
                </c:pt>
                <c:pt idx="5">
                  <c:v>25</c:v>
                </c:pt>
              </c:numCache>
            </c:numRef>
          </c:val>
        </c:ser>
        <c:dLbls>
          <c:showLegendKey val="0"/>
          <c:showVal val="0"/>
          <c:showCatName val="0"/>
          <c:showSerName val="0"/>
          <c:showPercent val="0"/>
          <c:showBubbleSize val="0"/>
        </c:dLbls>
        <c:gapWidth val="75"/>
        <c:overlap val="40"/>
        <c:axId val="152704720"/>
        <c:axId val="152704328"/>
      </c:barChart>
      <c:catAx>
        <c:axId val="152704720"/>
        <c:scaling>
          <c:orientation val="minMax"/>
        </c:scaling>
        <c:delete val="0"/>
        <c:axPos val="b"/>
        <c:numFmt formatCode="General" sourceLinked="1"/>
        <c:majorTickMark val="none"/>
        <c:minorTickMark val="none"/>
        <c:tickLblPos val="nextTo"/>
        <c:txPr>
          <a:bodyPr/>
          <a:lstStyle/>
          <a:p>
            <a:pPr>
              <a:defRPr sz="1400"/>
            </a:pPr>
            <a:endParaRPr lang="en-US"/>
          </a:p>
        </c:txPr>
        <c:crossAx val="152704328"/>
        <c:crosses val="autoZero"/>
        <c:auto val="1"/>
        <c:lblAlgn val="ctr"/>
        <c:lblOffset val="100"/>
        <c:noMultiLvlLbl val="0"/>
      </c:catAx>
      <c:valAx>
        <c:axId val="152704328"/>
        <c:scaling>
          <c:orientation val="minMax"/>
        </c:scaling>
        <c:delete val="0"/>
        <c:axPos val="l"/>
        <c:majorGridlines/>
        <c:numFmt formatCode="General" sourceLinked="1"/>
        <c:majorTickMark val="none"/>
        <c:minorTickMark val="none"/>
        <c:tickLblPos val="nextTo"/>
        <c:crossAx val="152704720"/>
        <c:crosses val="autoZero"/>
        <c:crossBetween val="between"/>
      </c:valAx>
    </c:plotArea>
    <c:legend>
      <c:legendPos val="r"/>
      <c:layout/>
      <c:overlay val="0"/>
      <c:txPr>
        <a:bodyPr/>
        <a:lstStyle/>
        <a:p>
          <a:pPr>
            <a:defRPr sz="1200"/>
          </a:pPr>
          <a:endParaRPr lang="en-US"/>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18125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18125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18125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6AA94170-415E-4BD0-B3CB-3EB26709729F}" type="slidenum">
              <a:rPr lang="en-US"/>
              <a:pPr>
                <a:defRPr/>
              </a:pPr>
              <a:t>‹#›</a:t>
            </a:fld>
            <a:endParaRPr lang="en-US"/>
          </a:p>
        </p:txBody>
      </p:sp>
    </p:spTree>
    <p:extLst>
      <p:ext uri="{BB962C8B-B14F-4D97-AF65-F5344CB8AC3E}">
        <p14:creationId xmlns:p14="http://schemas.microsoft.com/office/powerpoint/2010/main" val="33703194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a:p>
        </p:txBody>
      </p:sp>
      <p:sp>
        <p:nvSpPr>
          <p:cNvPr id="634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F52976B2-1B92-4EE4-859E-DDF6E99E4887}" type="slidenum">
              <a:rPr lang="en-US"/>
              <a:pPr>
                <a:defRPr/>
              </a:pPr>
              <a:t>‹#›</a:t>
            </a:fld>
            <a:endParaRPr lang="en-US"/>
          </a:p>
        </p:txBody>
      </p:sp>
    </p:spTree>
    <p:extLst>
      <p:ext uri="{BB962C8B-B14F-4D97-AF65-F5344CB8AC3E}">
        <p14:creationId xmlns:p14="http://schemas.microsoft.com/office/powerpoint/2010/main" val="23358354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21E61EF7-3759-45B6-8C2D-1C750D3D087A}" type="slidenum">
              <a:rPr lang="en-US"/>
              <a:pPr/>
              <a:t>1</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extLst>
      <p:ext uri="{BB962C8B-B14F-4D97-AF65-F5344CB8AC3E}">
        <p14:creationId xmlns:p14="http://schemas.microsoft.com/office/powerpoint/2010/main" val="3775724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few more</a:t>
            </a:r>
            <a:r>
              <a:rPr lang="en-US" baseline="0" dirty="0" smtClean="0"/>
              <a:t> examples of ineffective goose management tools, </a:t>
            </a:r>
            <a:r>
              <a:rPr lang="en-US" dirty="0" smtClean="0"/>
              <a:t>Alligator heads</a:t>
            </a:r>
            <a:r>
              <a:rPr lang="en-US" baseline="0" dirty="0" smtClean="0"/>
              <a:t>, dead goose decoys, dog silhouette.</a:t>
            </a:r>
            <a:endParaRPr lang="en-US" dirty="0"/>
          </a:p>
        </p:txBody>
      </p:sp>
      <p:sp>
        <p:nvSpPr>
          <p:cNvPr id="4" name="Slide Number Placeholder 3"/>
          <p:cNvSpPr>
            <a:spLocks noGrp="1"/>
          </p:cNvSpPr>
          <p:nvPr>
            <p:ph type="sldNum" sz="quarter" idx="10"/>
          </p:nvPr>
        </p:nvSpPr>
        <p:spPr/>
        <p:txBody>
          <a:bodyPr/>
          <a:lstStyle/>
          <a:p>
            <a:pPr>
              <a:defRPr/>
            </a:pPr>
            <a:fld id="{F52976B2-1B92-4EE4-859E-DDF6E99E4887}" type="slidenum">
              <a:rPr lang="en-US" smtClean="0"/>
              <a:pPr>
                <a:defRPr/>
              </a:pPr>
              <a:t>10</a:t>
            </a:fld>
            <a:endParaRPr lang="en-US"/>
          </a:p>
        </p:txBody>
      </p:sp>
    </p:spTree>
    <p:extLst>
      <p:ext uri="{BB962C8B-B14F-4D97-AF65-F5344CB8AC3E}">
        <p14:creationId xmlns:p14="http://schemas.microsoft.com/office/powerpoint/2010/main" val="3105877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Domestic</a:t>
            </a:r>
            <a:r>
              <a:rPr lang="en-US" baseline="0" dirty="0" smtClean="0"/>
              <a:t> waterfowl should be removed from a site as they serve as decoys for geese and other waterfowl. In addition do no release mute swans as they are ineffective at deterring geese and are an invasive species.</a:t>
            </a:r>
            <a:endParaRPr lang="en-US" dirty="0"/>
          </a:p>
        </p:txBody>
      </p:sp>
      <p:sp>
        <p:nvSpPr>
          <p:cNvPr id="4" name="Slide Number Placeholder 3"/>
          <p:cNvSpPr>
            <a:spLocks noGrp="1"/>
          </p:cNvSpPr>
          <p:nvPr>
            <p:ph type="sldNum" sz="quarter" idx="10"/>
          </p:nvPr>
        </p:nvSpPr>
        <p:spPr/>
        <p:txBody>
          <a:bodyPr/>
          <a:lstStyle/>
          <a:p>
            <a:pPr>
              <a:defRPr/>
            </a:pPr>
            <a:fld id="{F52976B2-1B92-4EE4-859E-DDF6E99E4887}" type="slidenum">
              <a:rPr lang="en-US" smtClean="0"/>
              <a:pPr>
                <a:defRPr/>
              </a:pPr>
              <a:t>11</a:t>
            </a:fld>
            <a:endParaRPr lang="en-US"/>
          </a:p>
        </p:txBody>
      </p:sp>
    </p:spTree>
    <p:extLst>
      <p:ext uri="{BB962C8B-B14F-4D97-AF65-F5344CB8AC3E}">
        <p14:creationId xmlns:p14="http://schemas.microsoft.com/office/powerpoint/2010/main" val="1132774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9C6C70DB-8D1E-4DF1-B95E-F90175B13E6B}" type="slidenum">
              <a:rPr lang="en-US"/>
              <a:pPr/>
              <a:t>12</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When</a:t>
            </a:r>
            <a:r>
              <a:rPr lang="en-US" baseline="0" dirty="0" smtClean="0"/>
              <a:t> addressing a goose issue a community based approach should be taken to achieve the best results. There are four main courses of action that may taken.</a:t>
            </a:r>
          </a:p>
          <a:p>
            <a:pPr eaLnBrk="1" hangingPunct="1"/>
            <a:endParaRPr lang="en-US" baseline="0" dirty="0" smtClean="0"/>
          </a:p>
          <a:p>
            <a:pPr eaLnBrk="1" hangingPunct="1"/>
            <a:r>
              <a:rPr lang="en-US" baseline="0" dirty="0" smtClean="0"/>
              <a:t> No action, the community decides they can live with the geese. </a:t>
            </a:r>
          </a:p>
          <a:p>
            <a:pPr eaLnBrk="1" hangingPunct="1"/>
            <a:endParaRPr lang="en-US" baseline="0" dirty="0" smtClean="0"/>
          </a:p>
          <a:p>
            <a:pPr eaLnBrk="1" hangingPunct="1"/>
            <a:r>
              <a:rPr lang="en-US" baseline="0" dirty="0" smtClean="0"/>
              <a:t>You can chose a nest treatment program to limit population growth.</a:t>
            </a:r>
          </a:p>
          <a:p>
            <a:pPr eaLnBrk="1" hangingPunct="1"/>
            <a:endParaRPr lang="en-US" baseline="0" dirty="0" smtClean="0"/>
          </a:p>
          <a:p>
            <a:pPr eaLnBrk="1" hangingPunct="1"/>
            <a:r>
              <a:rPr lang="en-US" baseline="0" dirty="0" smtClean="0"/>
              <a:t>Nest treatment combined with population reduction, and harassment will be the most effective course of action with the most immediate results.</a:t>
            </a:r>
            <a:endParaRPr lang="en-US" dirty="0" smtClean="0"/>
          </a:p>
        </p:txBody>
      </p:sp>
    </p:spTree>
    <p:extLst>
      <p:ext uri="{BB962C8B-B14F-4D97-AF65-F5344CB8AC3E}">
        <p14:creationId xmlns:p14="http://schemas.microsoft.com/office/powerpoint/2010/main" val="1245936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199D64DE-9BE5-4D70-AE24-A91989E608E7}" type="slidenum">
              <a:rPr lang="en-US"/>
              <a:pPr/>
              <a:t>13</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extLst>
      <p:ext uri="{BB962C8B-B14F-4D97-AF65-F5344CB8AC3E}">
        <p14:creationId xmlns:p14="http://schemas.microsoft.com/office/powerpoint/2010/main" val="952269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Nest treatment</a:t>
            </a:r>
            <a:r>
              <a:rPr lang="en-US" baseline="0" dirty="0" smtClean="0"/>
              <a:t>, which limits population growth.</a:t>
            </a:r>
          </a:p>
          <a:p>
            <a:endParaRPr lang="en-US" baseline="0" dirty="0" smtClean="0"/>
          </a:p>
          <a:p>
            <a:r>
              <a:rPr lang="en-US" baseline="0" dirty="0" smtClean="0"/>
              <a:t>Eliminate supplemental feeding of geese and other waterfowl.</a:t>
            </a:r>
          </a:p>
          <a:p>
            <a:endParaRPr lang="en-US" baseline="0" dirty="0" smtClean="0"/>
          </a:p>
          <a:p>
            <a:r>
              <a:rPr lang="en-US" baseline="0" dirty="0" smtClean="0"/>
              <a:t>Population removal of adults during the annual molting period.</a:t>
            </a:r>
          </a:p>
          <a:p>
            <a:endParaRPr lang="en-US" baseline="0" dirty="0" smtClean="0"/>
          </a:p>
          <a:p>
            <a:r>
              <a:rPr lang="en-US" baseline="0" dirty="0" smtClean="0"/>
              <a:t>Hunter Harvest should always be encouraged at sites where it is a practical approach.</a:t>
            </a:r>
          </a:p>
          <a:p>
            <a:endParaRPr lang="en-US" baseline="0" dirty="0" smtClean="0"/>
          </a:p>
          <a:p>
            <a:r>
              <a:rPr lang="en-US" baseline="0" dirty="0" smtClean="0"/>
              <a:t>Hazing with trained dogs, pyrotechnics, </a:t>
            </a:r>
            <a:r>
              <a:rPr lang="en-US" baseline="0" dirty="0" err="1" smtClean="0"/>
              <a:t>rc</a:t>
            </a:r>
            <a:r>
              <a:rPr lang="en-US" baseline="0" dirty="0" smtClean="0"/>
              <a:t> boats can be effective.</a:t>
            </a:r>
          </a:p>
        </p:txBody>
      </p:sp>
      <p:sp>
        <p:nvSpPr>
          <p:cNvPr id="4" name="Slide Number Placeholder 3"/>
          <p:cNvSpPr>
            <a:spLocks noGrp="1"/>
          </p:cNvSpPr>
          <p:nvPr>
            <p:ph type="sldNum" sz="quarter" idx="10"/>
          </p:nvPr>
        </p:nvSpPr>
        <p:spPr/>
        <p:txBody>
          <a:bodyPr/>
          <a:lstStyle/>
          <a:p>
            <a:pPr>
              <a:defRPr/>
            </a:pPr>
            <a:fld id="{F52976B2-1B92-4EE4-859E-DDF6E99E4887}" type="slidenum">
              <a:rPr lang="en-US" smtClean="0"/>
              <a:pPr>
                <a:defRPr/>
              </a:pPr>
              <a:t>14</a:t>
            </a:fld>
            <a:endParaRPr lang="en-US"/>
          </a:p>
        </p:txBody>
      </p:sp>
    </p:spTree>
    <p:extLst>
      <p:ext uri="{BB962C8B-B14F-4D97-AF65-F5344CB8AC3E}">
        <p14:creationId xmlns:p14="http://schemas.microsoft.com/office/powerpoint/2010/main" val="2900917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97D1A2A6-7360-4BF5-B8DF-4DA476430840}" type="slidenum">
              <a:rPr lang="en-US"/>
              <a:pPr/>
              <a:t>15</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This</a:t>
            </a:r>
            <a:r>
              <a:rPr lang="en-US" baseline="0" dirty="0" smtClean="0"/>
              <a:t> was a site in Rome, NY that called about excessive numbers of geese at there property. I offered to come out to the site to assess the situation and make some recommendations to alleviate the damage the geese were causing.  </a:t>
            </a:r>
          </a:p>
          <a:p>
            <a:pPr eaLnBrk="1" hangingPunct="1"/>
            <a:endParaRPr lang="en-US" baseline="0" dirty="0" smtClean="0"/>
          </a:p>
          <a:p>
            <a:pPr eaLnBrk="1" hangingPunct="1"/>
            <a:r>
              <a:rPr lang="en-US" baseline="0" dirty="0" smtClean="0"/>
              <a:t>When I arrived this I found this sign encouraging feeding by local residents. By removing this sign and replacing with one discouraging feed and educating the public about why the geese should fed the geese dispersed and the damage improved immensely.</a:t>
            </a:r>
            <a:endParaRPr lang="en-US" dirty="0" smtClean="0"/>
          </a:p>
        </p:txBody>
      </p:sp>
    </p:spTree>
    <p:extLst>
      <p:ext uri="{BB962C8B-B14F-4D97-AF65-F5344CB8AC3E}">
        <p14:creationId xmlns:p14="http://schemas.microsoft.com/office/powerpoint/2010/main" val="1077916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985F489A-03DF-4B32-AEB8-4D8BC8ADEE6C}" type="slidenum">
              <a:rPr lang="en-US"/>
              <a:pPr/>
              <a:t>16</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These are the main tools in</a:t>
            </a:r>
            <a:r>
              <a:rPr lang="en-US" baseline="0" dirty="0" smtClean="0"/>
              <a:t> any hazing program to discourage the use of a site by geese.</a:t>
            </a:r>
          </a:p>
          <a:p>
            <a:pPr eaLnBrk="1" hangingPunct="1"/>
            <a:endParaRPr lang="en-US" baseline="0" dirty="0" smtClean="0"/>
          </a:p>
          <a:p>
            <a:pPr eaLnBrk="1" hangingPunct="1"/>
            <a:r>
              <a:rPr lang="en-US" baseline="0" dirty="0" smtClean="0"/>
              <a:t>Pyrotechnics are one the most effective tools and I will talk in more depth about them on the next slide.</a:t>
            </a:r>
          </a:p>
          <a:p>
            <a:pPr eaLnBrk="1" hangingPunct="1"/>
            <a:endParaRPr lang="en-US" baseline="0" dirty="0" smtClean="0"/>
          </a:p>
          <a:p>
            <a:pPr eaLnBrk="1" hangingPunct="1"/>
            <a:r>
              <a:rPr lang="en-US" baseline="0" dirty="0" smtClean="0"/>
              <a:t>Using properly trained dogs can be effective part of a program. The disadvantages with dogs are they can be expensive to purchase and or hired as part of a goose management program.</a:t>
            </a:r>
          </a:p>
          <a:p>
            <a:pPr eaLnBrk="1" hangingPunct="1"/>
            <a:endParaRPr lang="en-US" baseline="0" dirty="0" smtClean="0"/>
          </a:p>
          <a:p>
            <a:pPr eaLnBrk="1" hangingPunct="1"/>
            <a:r>
              <a:rPr lang="en-US" baseline="0" dirty="0" smtClean="0"/>
              <a:t>RC boat are effective provided the water is not to weedy and are relatively inexpensive to purchase.</a:t>
            </a:r>
          </a:p>
          <a:p>
            <a:pPr eaLnBrk="1" hangingPunct="1"/>
            <a:endParaRPr lang="en-US" baseline="0" dirty="0" smtClean="0"/>
          </a:p>
          <a:p>
            <a:pPr eaLnBrk="1" hangingPunct="1"/>
            <a:r>
              <a:rPr lang="en-US" baseline="0" dirty="0" smtClean="0"/>
              <a:t>Boat chases with kayak can help to move geese off of a site.</a:t>
            </a:r>
          </a:p>
          <a:p>
            <a:pPr eaLnBrk="1" hangingPunct="1"/>
            <a:endParaRPr lang="en-US" baseline="0" dirty="0" smtClean="0"/>
          </a:p>
          <a:p>
            <a:pPr eaLnBrk="1" hangingPunct="1"/>
            <a:r>
              <a:rPr lang="en-US" baseline="0" dirty="0" smtClean="0"/>
              <a:t>Laser can be useful at night to haze geese that are at the site. They are expensive to purchase.</a:t>
            </a:r>
          </a:p>
          <a:p>
            <a:pPr eaLnBrk="1" hangingPunct="1"/>
            <a:endParaRPr lang="en-US" baseline="0" dirty="0" smtClean="0"/>
          </a:p>
          <a:p>
            <a:pPr eaLnBrk="1" hangingPunct="1"/>
            <a:endParaRPr lang="en-US" dirty="0" smtClean="0"/>
          </a:p>
        </p:txBody>
      </p:sp>
    </p:spTree>
    <p:extLst>
      <p:ext uri="{BB962C8B-B14F-4D97-AF65-F5344CB8AC3E}">
        <p14:creationId xmlns:p14="http://schemas.microsoft.com/office/powerpoint/2010/main" val="4020991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74366DA1-4047-4E18-9755-E7ED374701F9}" type="slidenum">
              <a:rPr lang="en-US"/>
              <a:pPr/>
              <a:t>17</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14400" y="4343400"/>
            <a:ext cx="5029200" cy="4114800"/>
          </a:xfrm>
          <a:noFill/>
          <a:ln/>
        </p:spPr>
        <p:txBody>
          <a:bodyPr/>
          <a:lstStyle/>
          <a:p>
            <a:pPr eaLnBrk="1" hangingPunct="1"/>
            <a:endParaRPr lang="en-US" dirty="0" smtClean="0"/>
          </a:p>
        </p:txBody>
      </p:sp>
    </p:spTree>
    <p:extLst>
      <p:ext uri="{BB962C8B-B14F-4D97-AF65-F5344CB8AC3E}">
        <p14:creationId xmlns:p14="http://schemas.microsoft.com/office/powerpoint/2010/main" val="1118463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74366DA1-4047-4E18-9755-E7ED374701F9}" type="slidenum">
              <a:rPr lang="en-US"/>
              <a:pPr/>
              <a:t>18</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extLst>
      <p:ext uri="{BB962C8B-B14F-4D97-AF65-F5344CB8AC3E}">
        <p14:creationId xmlns:p14="http://schemas.microsoft.com/office/powerpoint/2010/main" val="3698938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two main routes to take when conducting nest management, you can do the work yourself or hire an outside agency or company to do the work.</a:t>
            </a:r>
          </a:p>
          <a:p>
            <a:endParaRPr lang="en-US" baseline="0" dirty="0" smtClean="0"/>
          </a:p>
          <a:p>
            <a:r>
              <a:rPr lang="en-US" baseline="0" dirty="0" smtClean="0"/>
              <a:t>A permit needs to be obtained for the property through the USFWS. This can be done online at </a:t>
            </a:r>
            <a:r>
              <a:rPr lang="en-US" baseline="0" dirty="0" err="1" smtClean="0"/>
              <a:t>epermits.fws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F52976B2-1B92-4EE4-859E-DDF6E99E4887}" type="slidenum">
              <a:rPr lang="en-US" smtClean="0"/>
              <a:pPr>
                <a:defRPr/>
              </a:pPr>
              <a:t>19</a:t>
            </a:fld>
            <a:endParaRPr lang="en-US"/>
          </a:p>
        </p:txBody>
      </p:sp>
    </p:spTree>
    <p:extLst>
      <p:ext uri="{BB962C8B-B14F-4D97-AF65-F5344CB8AC3E}">
        <p14:creationId xmlns:p14="http://schemas.microsoft.com/office/powerpoint/2010/main" val="307009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1A7D0AE-5301-46B1-A978-0813B0531C1B}" type="slidenum">
              <a:rPr lang="en-US"/>
              <a:pPr/>
              <a:t>2</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14400" y="4343400"/>
            <a:ext cx="5029200" cy="4114800"/>
          </a:xfrm>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Much of our funding is provided by cooperators.  Our niche is human-wildlife conflicts.  </a:t>
            </a:r>
          </a:p>
          <a:p>
            <a:pPr eaLnBrk="1" hangingPunct="1"/>
            <a:endParaRPr lang="en-US" dirty="0" smtClean="0"/>
          </a:p>
        </p:txBody>
      </p:sp>
    </p:spTree>
    <p:extLst>
      <p:ext uri="{BB962C8B-B14F-4D97-AF65-F5344CB8AC3E}">
        <p14:creationId xmlns:p14="http://schemas.microsoft.com/office/powerpoint/2010/main" val="3668804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52976B2-1B92-4EE4-859E-DDF6E99E4887}" type="slidenum">
              <a:rPr lang="en-US" smtClean="0"/>
              <a:pPr>
                <a:defRPr/>
              </a:pPr>
              <a:t>20</a:t>
            </a:fld>
            <a:endParaRPr lang="en-US"/>
          </a:p>
        </p:txBody>
      </p:sp>
    </p:spTree>
    <p:extLst>
      <p:ext uri="{BB962C8B-B14F-4D97-AF65-F5344CB8AC3E}">
        <p14:creationId xmlns:p14="http://schemas.microsoft.com/office/powerpoint/2010/main" val="2442289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9C6C70DB-8D1E-4DF1-B95E-F90175B13E6B}" type="slidenum">
              <a:rPr lang="en-US"/>
              <a:pPr/>
              <a:t>21</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The</a:t>
            </a:r>
            <a:r>
              <a:rPr lang="en-US" baseline="0" dirty="0" smtClean="0"/>
              <a:t> preferred method to treat goose eggs to prevent them from hatching is to use 100% corn oil to coat the eggs.</a:t>
            </a:r>
          </a:p>
          <a:p>
            <a:pPr eaLnBrk="1" hangingPunct="1"/>
            <a:endParaRPr lang="en-US" baseline="0" dirty="0" smtClean="0"/>
          </a:p>
          <a:p>
            <a:pPr eaLnBrk="1" hangingPunct="1"/>
            <a:r>
              <a:rPr lang="en-US" baseline="0" dirty="0" smtClean="0"/>
              <a:t>This prevents gas exchange and stops the egg from developing.</a:t>
            </a:r>
          </a:p>
          <a:p>
            <a:pPr eaLnBrk="1" hangingPunct="1"/>
            <a:endParaRPr lang="en-US" baseline="0" dirty="0" smtClean="0"/>
          </a:p>
          <a:p>
            <a:pPr eaLnBrk="1" hangingPunct="1"/>
            <a:r>
              <a:rPr lang="en-US" baseline="0" dirty="0" smtClean="0"/>
              <a:t>Oiling should be repeated 2-3 times throughout the nesting season for the best results.</a:t>
            </a:r>
          </a:p>
          <a:p>
            <a:pPr eaLnBrk="1" hangingPunct="1"/>
            <a:endParaRPr lang="en-US" baseline="0" dirty="0" smtClean="0"/>
          </a:p>
          <a:p>
            <a:pPr eaLnBrk="1" hangingPunct="1"/>
            <a:r>
              <a:rPr lang="en-US" baseline="0" dirty="0" smtClean="0"/>
              <a:t>The reason for oiling the eggs and not just removing them is the could re-nest in a different location and you may or may not be able to find the nest again.</a:t>
            </a:r>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baseline="0" dirty="0" smtClean="0"/>
          </a:p>
          <a:p>
            <a:pPr eaLnBrk="1" hangingPunct="1"/>
            <a:endParaRPr lang="en-US" dirty="0" smtClean="0"/>
          </a:p>
        </p:txBody>
      </p:sp>
    </p:spTree>
    <p:extLst>
      <p:ext uri="{BB962C8B-B14F-4D97-AF65-F5344CB8AC3E}">
        <p14:creationId xmlns:p14="http://schemas.microsoft.com/office/powerpoint/2010/main" val="1191166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4214F5E5-F369-4321-B241-3AAC3177477F}" type="slidenum">
              <a:rPr lang="en-US"/>
              <a:pPr/>
              <a:t>22</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Another</a:t>
            </a:r>
            <a:r>
              <a:rPr lang="en-US" baseline="0" dirty="0" smtClean="0"/>
              <a:t> method to treat goose eggs is to puncture the egg. </a:t>
            </a:r>
          </a:p>
          <a:p>
            <a:pPr eaLnBrk="1" hangingPunct="1"/>
            <a:endParaRPr lang="en-US" baseline="0" dirty="0" smtClean="0"/>
          </a:p>
          <a:p>
            <a:pPr eaLnBrk="1" hangingPunct="1"/>
            <a:r>
              <a:rPr lang="en-US" baseline="0" dirty="0" smtClean="0"/>
              <a:t>Disadvantages of this method is the eggs integrity is compromised and the goose may break them when re-entering the nest .</a:t>
            </a:r>
          </a:p>
          <a:p>
            <a:pPr eaLnBrk="1" hangingPunct="1"/>
            <a:endParaRPr lang="en-US" baseline="0" dirty="0" smtClean="0"/>
          </a:p>
          <a:p>
            <a:pPr eaLnBrk="1" hangingPunct="1"/>
            <a:r>
              <a:rPr lang="en-US" baseline="0" dirty="0" smtClean="0"/>
              <a:t>In addition the hole leaves more scent and may attract predators that will destroy the nest, potentially causing the goose to re-nest in a different location.</a:t>
            </a:r>
            <a:endParaRPr lang="en-US" dirty="0" smtClean="0"/>
          </a:p>
        </p:txBody>
      </p:sp>
    </p:spTree>
    <p:extLst>
      <p:ext uri="{BB962C8B-B14F-4D97-AF65-F5344CB8AC3E}">
        <p14:creationId xmlns:p14="http://schemas.microsoft.com/office/powerpoint/2010/main" val="3155350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2B90F47-439A-43D9-A33E-491989E14FD0}" type="slidenum">
              <a:rPr lang="en-US"/>
              <a:pPr/>
              <a:t>23</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14400" y="4343400"/>
            <a:ext cx="5029200" cy="4114800"/>
          </a:xfrm>
          <a:noFill/>
          <a:ln/>
        </p:spPr>
        <p:txBody>
          <a:bodyPr/>
          <a:lstStyle/>
          <a:p>
            <a:pPr eaLnBrk="1" hangingPunct="1"/>
            <a:endParaRPr lang="en-US" baseline="0" dirty="0" smtClean="0"/>
          </a:p>
          <a:p>
            <a:pPr eaLnBrk="1" hangingPunct="1"/>
            <a:r>
              <a:rPr lang="en-US" baseline="0" dirty="0" smtClean="0"/>
              <a:t>Geese can be quite aggressive in defending the nest.</a:t>
            </a:r>
          </a:p>
          <a:p>
            <a:pPr eaLnBrk="1" hangingPunct="1"/>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Nest</a:t>
            </a:r>
            <a:r>
              <a:rPr lang="en-US" baseline="0" dirty="0" smtClean="0"/>
              <a:t> treatment should be conducted with 2 people. One person to distract the goose while the other person treats the nest.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A cheap umbrella works as  good tool to keep the goose at safe distance.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eaLnBrk="1" hangingPunct="1"/>
            <a:endParaRPr lang="en-US" dirty="0" smtClean="0"/>
          </a:p>
        </p:txBody>
      </p:sp>
    </p:spTree>
    <p:extLst>
      <p:ext uri="{BB962C8B-B14F-4D97-AF65-F5344CB8AC3E}">
        <p14:creationId xmlns:p14="http://schemas.microsoft.com/office/powerpoint/2010/main" val="3701171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E41DB984-9AFD-4DE1-813F-F18163911BBC}" type="slidenum">
              <a:rPr lang="en-US"/>
              <a:pPr/>
              <a:t>24</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extLst>
      <p:ext uri="{BB962C8B-B14F-4D97-AF65-F5344CB8AC3E}">
        <p14:creationId xmlns:p14="http://schemas.microsoft.com/office/powerpoint/2010/main" val="13488405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52976B2-1B92-4EE4-859E-DDF6E99E4887}" type="slidenum">
              <a:rPr lang="en-US" smtClean="0"/>
              <a:pPr>
                <a:defRPr/>
              </a:pPr>
              <a:t>25</a:t>
            </a:fld>
            <a:endParaRPr lang="en-US"/>
          </a:p>
        </p:txBody>
      </p:sp>
    </p:spTree>
    <p:extLst>
      <p:ext uri="{BB962C8B-B14F-4D97-AF65-F5344CB8AC3E}">
        <p14:creationId xmlns:p14="http://schemas.microsoft.com/office/powerpoint/2010/main" val="2023026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Legal</a:t>
            </a:r>
            <a:r>
              <a:rPr lang="en-US" baseline="0" dirty="0" smtClean="0"/>
              <a:t> Harvest should always be encouraged at sites where it is feasible.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F52976B2-1B92-4EE4-859E-DDF6E99E4887}" type="slidenum">
              <a:rPr lang="en-US" smtClean="0"/>
              <a:pPr>
                <a:defRPr/>
              </a:pPr>
              <a:t>26</a:t>
            </a:fld>
            <a:endParaRPr lang="en-US"/>
          </a:p>
        </p:txBody>
      </p:sp>
    </p:spTree>
    <p:extLst>
      <p:ext uri="{BB962C8B-B14F-4D97-AF65-F5344CB8AC3E}">
        <p14:creationId xmlns:p14="http://schemas.microsoft.com/office/powerpoint/2010/main" val="3574822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A5BE8608-CD1C-43CA-8117-B39027717318}" type="slidenum">
              <a:rPr lang="en-US"/>
              <a:pPr/>
              <a:t>27</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Is not a</a:t>
            </a:r>
            <a:r>
              <a:rPr lang="en-US" baseline="0" dirty="0" smtClean="0"/>
              <a:t> primary means of population reduction, is intended to reinforce non-lethal techniques to keep geese from habituating to the non-lethal methods be used.</a:t>
            </a:r>
            <a:endParaRPr lang="en-US" dirty="0" smtClean="0"/>
          </a:p>
        </p:txBody>
      </p:sp>
    </p:spTree>
    <p:extLst>
      <p:ext uri="{BB962C8B-B14F-4D97-AF65-F5344CB8AC3E}">
        <p14:creationId xmlns:p14="http://schemas.microsoft.com/office/powerpoint/2010/main" val="31504006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3C93FD29-ECF6-4EC9-95D4-4E0BD5CFA7DC}" type="slidenum">
              <a:rPr lang="en-US"/>
              <a:pPr/>
              <a:t>28</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extLst>
      <p:ext uri="{BB962C8B-B14F-4D97-AF65-F5344CB8AC3E}">
        <p14:creationId xmlns:p14="http://schemas.microsoft.com/office/powerpoint/2010/main" val="4013024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7C0F93F7-404A-428C-A97F-D14DEE4CE427}" type="slidenum">
              <a:rPr lang="en-US"/>
              <a:pPr/>
              <a:t>29</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Exclusion</a:t>
            </a:r>
            <a:r>
              <a:rPr lang="en-US" baseline="0" dirty="0" smtClean="0"/>
              <a:t> can be useful particularly during the molt when geese cannot fly. They can be temporary as shown in the photo with the dock or a more permanent structure.</a:t>
            </a:r>
          </a:p>
          <a:p>
            <a:pPr eaLnBrk="1" hangingPunct="1"/>
            <a:endParaRPr lang="en-US" dirty="0" smtClean="0"/>
          </a:p>
        </p:txBody>
      </p:sp>
    </p:spTree>
    <p:extLst>
      <p:ext uri="{BB962C8B-B14F-4D97-AF65-F5344CB8AC3E}">
        <p14:creationId xmlns:p14="http://schemas.microsoft.com/office/powerpoint/2010/main" val="649716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1CD56CCF-7F36-4FCD-A87B-FB5B3B4DC625}" type="slidenum">
              <a:rPr lang="en-US"/>
              <a:pPr/>
              <a:t>3</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extLst>
      <p:ext uri="{BB962C8B-B14F-4D97-AF65-F5344CB8AC3E}">
        <p14:creationId xmlns:p14="http://schemas.microsoft.com/office/powerpoint/2010/main" val="249302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38DFB34F-3E79-445C-8848-8AAF1A2608A3}" type="slidenum">
              <a:rPr lang="en-US"/>
              <a:pPr/>
              <a:t>30</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extLst>
      <p:ext uri="{BB962C8B-B14F-4D97-AF65-F5344CB8AC3E}">
        <p14:creationId xmlns:p14="http://schemas.microsoft.com/office/powerpoint/2010/main" val="3732364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38DFB34F-3E79-445C-8848-8AAF1A2608A3}" type="slidenum">
              <a:rPr lang="en-US"/>
              <a:pPr/>
              <a:t>31</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Leads</a:t>
            </a:r>
            <a:r>
              <a:rPr lang="en-US" baseline="0" dirty="0" smtClean="0"/>
              <a:t> of snow fence are used to guide the </a:t>
            </a:r>
            <a:r>
              <a:rPr lang="en-US" dirty="0" smtClean="0"/>
              <a:t>Geese i</a:t>
            </a:r>
            <a:r>
              <a:rPr lang="en-US" baseline="0" dirty="0" smtClean="0"/>
              <a:t>nto a temporary corral that is closed behind then. They are then crated and transported to a processor and the meat is donated to local food banks.</a:t>
            </a:r>
          </a:p>
          <a:p>
            <a:pPr eaLnBrk="1" hangingPunct="1"/>
            <a:endParaRPr lang="en-US" baseline="0" dirty="0" smtClean="0"/>
          </a:p>
          <a:p>
            <a:pPr eaLnBrk="1" hangingPunct="1"/>
            <a:r>
              <a:rPr lang="en-US" baseline="0" dirty="0" smtClean="0"/>
              <a:t>Capturing geese during the molt is the most effective method of population reduction in both terms of effectiveness and cost.</a:t>
            </a:r>
          </a:p>
          <a:p>
            <a:pPr eaLnBrk="1" hangingPunct="1"/>
            <a:endParaRPr lang="en-US" baseline="0" dirty="0" smtClean="0"/>
          </a:p>
          <a:p>
            <a:pPr eaLnBrk="1" hangingPunct="1"/>
            <a:r>
              <a:rPr lang="en-US" baseline="0" dirty="0" smtClean="0"/>
              <a:t>Most capture and removals take less than one hour on site and in may instances can be quicker than that.</a:t>
            </a:r>
            <a:endParaRPr lang="en-US" dirty="0" smtClean="0"/>
          </a:p>
        </p:txBody>
      </p:sp>
    </p:spTree>
    <p:extLst>
      <p:ext uri="{BB962C8B-B14F-4D97-AF65-F5344CB8AC3E}">
        <p14:creationId xmlns:p14="http://schemas.microsoft.com/office/powerpoint/2010/main" val="1955097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some data from</a:t>
            </a:r>
            <a:r>
              <a:rPr lang="en-US" baseline="0" dirty="0" smtClean="0"/>
              <a:t> </a:t>
            </a:r>
            <a:r>
              <a:rPr lang="en-US" baseline="0" dirty="0" err="1" smtClean="0"/>
              <a:t>Rikers</a:t>
            </a:r>
            <a:r>
              <a:rPr lang="en-US" baseline="0" dirty="0" smtClean="0"/>
              <a:t> Island, NY in which geese capture and removed during the molt for several years and the subsequent reduction in goose numbers at the location.</a:t>
            </a:r>
            <a:endParaRPr lang="en-US" dirty="0"/>
          </a:p>
        </p:txBody>
      </p:sp>
      <p:sp>
        <p:nvSpPr>
          <p:cNvPr id="4" name="Slide Number Placeholder 3"/>
          <p:cNvSpPr>
            <a:spLocks noGrp="1"/>
          </p:cNvSpPr>
          <p:nvPr>
            <p:ph type="sldNum" sz="quarter" idx="10"/>
          </p:nvPr>
        </p:nvSpPr>
        <p:spPr/>
        <p:txBody>
          <a:bodyPr/>
          <a:lstStyle/>
          <a:p>
            <a:pPr>
              <a:defRPr/>
            </a:pPr>
            <a:fld id="{F52976B2-1B92-4EE4-859E-DDF6E99E4887}" type="slidenum">
              <a:rPr lang="en-US" smtClean="0"/>
              <a:pPr>
                <a:defRPr/>
              </a:pPr>
              <a:t>32</a:t>
            </a:fld>
            <a:endParaRPr lang="en-US"/>
          </a:p>
        </p:txBody>
      </p:sp>
    </p:spTree>
    <p:extLst>
      <p:ext uri="{BB962C8B-B14F-4D97-AF65-F5344CB8AC3E}">
        <p14:creationId xmlns:p14="http://schemas.microsoft.com/office/powerpoint/2010/main" val="1403262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6173CF1-C0B8-4050-81B2-FB6C6C6D7D20}" type="slidenum">
              <a:rPr lang="en-US"/>
              <a:pPr/>
              <a:t>33</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This is an example of one of the needs for community involvement. A group of geese on the north shore on Oneida</a:t>
            </a:r>
            <a:r>
              <a:rPr lang="en-US" baseline="0" dirty="0" smtClean="0"/>
              <a:t> lake was causing damage at Webb memorial park at </a:t>
            </a:r>
            <a:r>
              <a:rPr lang="en-US" baseline="0" dirty="0" err="1" smtClean="0"/>
              <a:t>taft</a:t>
            </a:r>
            <a:r>
              <a:rPr lang="en-US" baseline="0" dirty="0" smtClean="0"/>
              <a:t> bay.  We attempted to capture the geese at the park, however the geese were not present at the park when we showed up to conduct the management.</a:t>
            </a:r>
          </a:p>
          <a:p>
            <a:pPr eaLnBrk="1" hangingPunct="1"/>
            <a:endParaRPr lang="en-US" baseline="0" dirty="0" smtClean="0"/>
          </a:p>
          <a:p>
            <a:pPr eaLnBrk="1" hangingPunct="1"/>
            <a:r>
              <a:rPr lang="en-US" baseline="0" dirty="0" smtClean="0"/>
              <a:t>On large bodies of water having multiple sites to capture the geese is necessary to successfully capture them.</a:t>
            </a:r>
          </a:p>
        </p:txBody>
      </p:sp>
    </p:spTree>
    <p:extLst>
      <p:ext uri="{BB962C8B-B14F-4D97-AF65-F5344CB8AC3E}">
        <p14:creationId xmlns:p14="http://schemas.microsoft.com/office/powerpoint/2010/main" val="1214779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E30BB987-F82A-49BA-9592-6B67E3FF3B55}" type="slidenum">
              <a:rPr lang="en-US"/>
              <a:pPr/>
              <a:t>34</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extLst>
      <p:ext uri="{BB962C8B-B14F-4D97-AF65-F5344CB8AC3E}">
        <p14:creationId xmlns:p14="http://schemas.microsoft.com/office/powerpoint/2010/main" val="12152486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2976B2-1B92-4EE4-859E-DDF6E99E4887}" type="slidenum">
              <a:rPr lang="en-US" smtClean="0"/>
              <a:pPr>
                <a:defRPr/>
              </a:pPr>
              <a:t>35</a:t>
            </a:fld>
            <a:endParaRPr lang="en-US"/>
          </a:p>
        </p:txBody>
      </p:sp>
    </p:spTree>
    <p:extLst>
      <p:ext uri="{BB962C8B-B14F-4D97-AF65-F5344CB8AC3E}">
        <p14:creationId xmlns:p14="http://schemas.microsoft.com/office/powerpoint/2010/main" val="804679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52976B2-1B92-4EE4-859E-DDF6E99E4887}" type="slidenum">
              <a:rPr lang="en-US" smtClean="0"/>
              <a:pPr>
                <a:defRPr/>
              </a:pPr>
              <a:t>36</a:t>
            </a:fld>
            <a:endParaRPr lang="en-US"/>
          </a:p>
        </p:txBody>
      </p:sp>
    </p:spTree>
    <p:extLst>
      <p:ext uri="{BB962C8B-B14F-4D97-AF65-F5344CB8AC3E}">
        <p14:creationId xmlns:p14="http://schemas.microsoft.com/office/powerpoint/2010/main" val="3283689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27D2F787-40A8-4E4D-965F-E76EB8216096}" type="slidenum">
              <a:rPr lang="en-US"/>
              <a:pPr/>
              <a:t>4</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NY</a:t>
            </a:r>
            <a:r>
              <a:rPr lang="en-US" baseline="0" dirty="0" smtClean="0"/>
              <a:t> resident goose population is approx. 3 times NY states goal of 85,000 geese.</a:t>
            </a:r>
            <a:endParaRPr lang="en-US" dirty="0" smtClean="0"/>
          </a:p>
        </p:txBody>
      </p:sp>
    </p:spTree>
    <p:extLst>
      <p:ext uri="{BB962C8B-B14F-4D97-AF65-F5344CB8AC3E}">
        <p14:creationId xmlns:p14="http://schemas.microsoft.com/office/powerpoint/2010/main" val="2429985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C40B5E07-21E4-4808-90AC-F20019081001}" type="slidenum">
              <a:rPr lang="en-US"/>
              <a:pPr/>
              <a:t>5</a:t>
            </a:fld>
            <a:endParaRPr lang="en-US" dirty="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914400" y="4343400"/>
            <a:ext cx="5029200" cy="4114800"/>
          </a:xfrm>
          <a:noFill/>
          <a:ln/>
        </p:spPr>
        <p:txBody>
          <a:bodyPr/>
          <a:lstStyle/>
          <a:p>
            <a:pPr eaLnBrk="1" hangingPunct="1"/>
            <a:endParaRPr lang="en-US" dirty="0" smtClean="0"/>
          </a:p>
        </p:txBody>
      </p:sp>
    </p:spTree>
    <p:extLst>
      <p:ext uri="{BB962C8B-B14F-4D97-AF65-F5344CB8AC3E}">
        <p14:creationId xmlns:p14="http://schemas.microsoft.com/office/powerpoint/2010/main" val="3263265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8A235696-6E62-445E-B165-20CC8708E479}" type="slidenum">
              <a:rPr lang="en-US"/>
              <a:pPr/>
              <a:t>6</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914400" y="4343400"/>
            <a:ext cx="5029200" cy="4114800"/>
          </a:xfrm>
          <a:noFill/>
          <a:ln/>
        </p:spPr>
        <p:txBody>
          <a:bodyPr/>
          <a:lstStyle/>
          <a:p>
            <a:pPr eaLnBrk="1" hangingPunct="1"/>
            <a:endParaRPr lang="en-US" dirty="0" smtClean="0"/>
          </a:p>
        </p:txBody>
      </p:sp>
    </p:spTree>
    <p:extLst>
      <p:ext uri="{BB962C8B-B14F-4D97-AF65-F5344CB8AC3E}">
        <p14:creationId xmlns:p14="http://schemas.microsoft.com/office/powerpoint/2010/main" val="1952404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6173CF1-C0B8-4050-81B2-FB6C6C6D7D20}" type="slidenum">
              <a:rPr lang="en-US"/>
              <a:pPr/>
              <a:t>7</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Since 2011, Wildlife Services in NY has received funding</a:t>
            </a:r>
            <a:r>
              <a:rPr lang="en-US" baseline="0" dirty="0" smtClean="0"/>
              <a:t> through the EPA’s Great Lakes Restoration Initiative to improve water quality in the lake Ontario and Lake Erie watersheds. This is accomplished by capturing and removing geese throughout the watersheds during their annual molting period in June and July. Through this funding Wildlife Service’s in NY has removed around 1000 to 1500 geese each year and reduced the amount of fecal material being deposited it the watershed as shown in the graph.</a:t>
            </a:r>
            <a:endParaRPr lang="en-US" dirty="0" smtClean="0"/>
          </a:p>
        </p:txBody>
      </p:sp>
    </p:spTree>
    <p:extLst>
      <p:ext uri="{BB962C8B-B14F-4D97-AF65-F5344CB8AC3E}">
        <p14:creationId xmlns:p14="http://schemas.microsoft.com/office/powerpoint/2010/main" val="2220399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6173CF1-C0B8-4050-81B2-FB6C6C6D7D20}" type="slidenum">
              <a:rPr lang="en-US"/>
              <a:pPr/>
              <a:t>8</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High</a:t>
            </a:r>
            <a:r>
              <a:rPr lang="en-US" baseline="0" dirty="0" smtClean="0"/>
              <a:t> amounts of fecal material in the water, in particular around beaches, can lead to high bacterial counts and subsequent closures of the beaches. This picture was taken on the south shore of Oneida Lake.</a:t>
            </a:r>
            <a:endParaRPr lang="en-US" dirty="0" smtClean="0"/>
          </a:p>
        </p:txBody>
      </p:sp>
    </p:spTree>
    <p:extLst>
      <p:ext uri="{BB962C8B-B14F-4D97-AF65-F5344CB8AC3E}">
        <p14:creationId xmlns:p14="http://schemas.microsoft.com/office/powerpoint/2010/main" val="3492960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97D1A2A6-7360-4BF5-B8DF-4DA476430840}" type="slidenum">
              <a:rPr lang="en-US"/>
              <a:pPr/>
              <a:t>9</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914400" y="4343400"/>
            <a:ext cx="5029200" cy="4114800"/>
          </a:xfrm>
          <a:noFill/>
          <a:ln/>
        </p:spPr>
        <p:txBody>
          <a:bodyPr/>
          <a:lstStyle/>
          <a:p>
            <a:pPr eaLnBrk="1" hangingPunct="1"/>
            <a:r>
              <a:rPr lang="en-US" dirty="0" smtClean="0"/>
              <a:t>To</a:t>
            </a:r>
            <a:r>
              <a:rPr lang="en-US" baseline="0" dirty="0" smtClean="0"/>
              <a:t> lessen the damage we just talked about, I would first like to talk about what does not work.</a:t>
            </a:r>
          </a:p>
          <a:p>
            <a:pPr eaLnBrk="1" hangingPunct="1"/>
            <a:endParaRPr lang="en-US" baseline="0" dirty="0" smtClean="0"/>
          </a:p>
          <a:p>
            <a:pPr eaLnBrk="1" hangingPunct="1"/>
            <a:r>
              <a:rPr lang="en-US" baseline="0" dirty="0" smtClean="0"/>
              <a:t>Mutes Swans are ineffective at displacing geese and are an invasive species and should not be released.</a:t>
            </a:r>
          </a:p>
          <a:p>
            <a:pPr eaLnBrk="1" hangingPunct="1"/>
            <a:endParaRPr lang="en-US" baseline="0" dirty="0" smtClean="0"/>
          </a:p>
          <a:p>
            <a:pPr eaLnBrk="1" hangingPunct="1"/>
            <a:r>
              <a:rPr lang="en-US" baseline="0" dirty="0" smtClean="0"/>
              <a:t>Visual deterrents such dog and coyote </a:t>
            </a:r>
            <a:r>
              <a:rPr lang="en-US" baseline="0" dirty="0" err="1" smtClean="0"/>
              <a:t>silohuettes</a:t>
            </a:r>
            <a:r>
              <a:rPr lang="en-US" baseline="0" dirty="0" smtClean="0"/>
              <a:t> generally lose there effectiveness quickly. If you do try this method it must be moved at least daily (more often is better) to prevent the geese from habituating to it.</a:t>
            </a:r>
            <a:endParaRPr lang="en-US" dirty="0" smtClean="0"/>
          </a:p>
        </p:txBody>
      </p:sp>
    </p:spTree>
    <p:extLst>
      <p:ext uri="{BB962C8B-B14F-4D97-AF65-F5344CB8AC3E}">
        <p14:creationId xmlns:p14="http://schemas.microsoft.com/office/powerpoint/2010/main" val="4035344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EE67726F-E904-45AF-935E-F4A905C75AEE}"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E3B213BA-0361-4ED6-B7EF-A528B0CE3807}"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281511B1-061C-4D32-844E-68FFCE689144}"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a:prstGeom prst="rect">
            <a:avLst/>
          </a:prstGeom>
        </p:spPr>
        <p:txBody>
          <a:bodyPr/>
          <a:lstStyle/>
          <a:p>
            <a:pPr lvl="0"/>
            <a:endParaRPr lang="en-US" noProof="0" smtClean="0"/>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B1502C03-F4ED-40ED-BF52-6409CFF28ED3}"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EE080467-BA5C-4683-A1D0-5198B662517C}"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ftr" sz="quarter" idx="11"/>
          </p:nvPr>
        </p:nvSpPr>
        <p:spPr>
          <a:ln/>
        </p:spPr>
        <p:txBody>
          <a:bodyPr/>
          <a:lstStyle>
            <a:lvl1pPr>
              <a:defRPr/>
            </a:lvl1pPr>
          </a:lstStyle>
          <a:p>
            <a:pPr>
              <a:defRPr/>
            </a:pPr>
            <a:endParaRPr lang="en-US"/>
          </a:p>
        </p:txBody>
      </p:sp>
      <p:sp>
        <p:nvSpPr>
          <p:cNvPr id="8" name="Rectangle 4"/>
          <p:cNvSpPr>
            <a:spLocks noGrp="1" noChangeArrowheads="1"/>
          </p:cNvSpPr>
          <p:nvPr>
            <p:ph type="sldNum" sz="quarter" idx="12"/>
          </p:nvPr>
        </p:nvSpPr>
        <p:spPr>
          <a:ln/>
        </p:spPr>
        <p:txBody>
          <a:bodyPr/>
          <a:lstStyle>
            <a:lvl1pPr>
              <a:defRPr/>
            </a:lvl1pPr>
          </a:lstStyle>
          <a:p>
            <a:pPr>
              <a:defRPr/>
            </a:pPr>
            <a:fld id="{A6807386-06A1-42A9-B474-D3DF0FD1B2C9}"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ftr" sz="quarter" idx="11"/>
          </p:nvPr>
        </p:nvSpPr>
        <p:spPr>
          <a:ln/>
        </p:spPr>
        <p:txBody>
          <a:bodyPr/>
          <a:lstStyle>
            <a:lvl1pPr>
              <a:defRPr/>
            </a:lvl1pPr>
          </a:lstStyle>
          <a:p>
            <a:pPr>
              <a:defRPr/>
            </a:pPr>
            <a:endParaRPr lang="en-US"/>
          </a:p>
        </p:txBody>
      </p:sp>
      <p:sp>
        <p:nvSpPr>
          <p:cNvPr id="8" name="Rectangle 4"/>
          <p:cNvSpPr>
            <a:spLocks noGrp="1" noChangeArrowheads="1"/>
          </p:cNvSpPr>
          <p:nvPr>
            <p:ph type="sldNum" sz="quarter" idx="12"/>
          </p:nvPr>
        </p:nvSpPr>
        <p:spPr>
          <a:ln/>
        </p:spPr>
        <p:txBody>
          <a:bodyPr/>
          <a:lstStyle>
            <a:lvl1pPr>
              <a:defRPr/>
            </a:lvl1pPr>
          </a:lstStyle>
          <a:p>
            <a:pPr>
              <a:defRPr/>
            </a:pPr>
            <a:fld id="{048882AA-62B5-4DBE-8C8F-344BE8BA9D72}"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EE7B272E-E463-47E1-A103-65F4FD441796}"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ftr" sz="quarter" idx="11"/>
          </p:nvPr>
        </p:nvSpPr>
        <p:spPr>
          <a:ln/>
        </p:spPr>
        <p:txBody>
          <a:bodyPr/>
          <a:lstStyle>
            <a:lvl1pPr>
              <a:defRPr/>
            </a:lvl1pPr>
          </a:lstStyle>
          <a:p>
            <a:pPr>
              <a:defRPr/>
            </a:pPr>
            <a:endParaRPr lang="en-US"/>
          </a:p>
        </p:txBody>
      </p:sp>
      <p:sp>
        <p:nvSpPr>
          <p:cNvPr id="6" name="Rectangle 4"/>
          <p:cNvSpPr>
            <a:spLocks noGrp="1" noChangeArrowheads="1"/>
          </p:cNvSpPr>
          <p:nvPr>
            <p:ph type="sldNum" sz="quarter" idx="12"/>
          </p:nvPr>
        </p:nvSpPr>
        <p:spPr>
          <a:ln/>
        </p:spPr>
        <p:txBody>
          <a:bodyPr/>
          <a:lstStyle>
            <a:lvl1pPr>
              <a:defRPr/>
            </a:lvl1pPr>
          </a:lstStyle>
          <a:p>
            <a:pPr>
              <a:defRPr/>
            </a:pPr>
            <a:fld id="{C1A8DF6D-741A-46BC-86FB-A3593BFDDF3F}"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E5CF7B86-4C65-4C11-912C-C1E845547FE4}"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ftr" sz="quarter" idx="11"/>
          </p:nvPr>
        </p:nvSpPr>
        <p:spPr>
          <a:ln/>
        </p:spPr>
        <p:txBody>
          <a:bodyPr/>
          <a:lstStyle>
            <a:lvl1pPr>
              <a:defRPr/>
            </a:lvl1pPr>
          </a:lstStyle>
          <a:p>
            <a:pPr>
              <a:defRPr/>
            </a:pPr>
            <a:endParaRPr lang="en-US"/>
          </a:p>
        </p:txBody>
      </p:sp>
      <p:sp>
        <p:nvSpPr>
          <p:cNvPr id="9" name="Rectangle 4"/>
          <p:cNvSpPr>
            <a:spLocks noGrp="1" noChangeArrowheads="1"/>
          </p:cNvSpPr>
          <p:nvPr>
            <p:ph type="sldNum" sz="quarter" idx="12"/>
          </p:nvPr>
        </p:nvSpPr>
        <p:spPr>
          <a:ln/>
        </p:spPr>
        <p:txBody>
          <a:bodyPr/>
          <a:lstStyle>
            <a:lvl1pPr>
              <a:defRPr/>
            </a:lvl1pPr>
          </a:lstStyle>
          <a:p>
            <a:pPr>
              <a:defRPr/>
            </a:pPr>
            <a:fld id="{7C5C4088-8933-43DA-B72E-E6D538BFB8FB}"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ftr" sz="quarter" idx="11"/>
          </p:nvPr>
        </p:nvSpPr>
        <p:spPr>
          <a:ln/>
        </p:spPr>
        <p:txBody>
          <a:bodyPr/>
          <a:lstStyle>
            <a:lvl1pPr>
              <a:defRPr/>
            </a:lvl1pPr>
          </a:lstStyle>
          <a:p>
            <a:pPr>
              <a:defRPr/>
            </a:pPr>
            <a:endParaRPr lang="en-US"/>
          </a:p>
        </p:txBody>
      </p:sp>
      <p:sp>
        <p:nvSpPr>
          <p:cNvPr id="5" name="Rectangle 4"/>
          <p:cNvSpPr>
            <a:spLocks noGrp="1" noChangeArrowheads="1"/>
          </p:cNvSpPr>
          <p:nvPr>
            <p:ph type="sldNum" sz="quarter" idx="12"/>
          </p:nvPr>
        </p:nvSpPr>
        <p:spPr>
          <a:ln/>
        </p:spPr>
        <p:txBody>
          <a:bodyPr/>
          <a:lstStyle>
            <a:lvl1pPr>
              <a:defRPr/>
            </a:lvl1pPr>
          </a:lstStyle>
          <a:p>
            <a:pPr>
              <a:defRPr/>
            </a:pPr>
            <a:fld id="{E40A7A62-0027-4040-BC4F-2F71D3A05787}"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ftr" sz="quarter" idx="11"/>
          </p:nvPr>
        </p:nvSpPr>
        <p:spPr>
          <a:ln/>
        </p:spPr>
        <p:txBody>
          <a:bodyPr/>
          <a:lstStyle>
            <a:lvl1pPr>
              <a:defRPr/>
            </a:lvl1pPr>
          </a:lstStyle>
          <a:p>
            <a:pPr>
              <a:defRPr/>
            </a:pPr>
            <a:endParaRPr lang="en-US"/>
          </a:p>
        </p:txBody>
      </p:sp>
      <p:sp>
        <p:nvSpPr>
          <p:cNvPr id="4" name="Rectangle 4"/>
          <p:cNvSpPr>
            <a:spLocks noGrp="1" noChangeArrowheads="1"/>
          </p:cNvSpPr>
          <p:nvPr>
            <p:ph type="sldNum" sz="quarter" idx="12"/>
          </p:nvPr>
        </p:nvSpPr>
        <p:spPr>
          <a:ln/>
        </p:spPr>
        <p:txBody>
          <a:bodyPr/>
          <a:lstStyle>
            <a:lvl1pPr>
              <a:defRPr/>
            </a:lvl1pPr>
          </a:lstStyle>
          <a:p>
            <a:pPr>
              <a:defRPr/>
            </a:pPr>
            <a:fld id="{DD083D7B-6378-450A-977F-560B8C54213D}"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B95CF130-78B4-4C93-BC43-68AE4B20BB3F}"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ftr" sz="quarter" idx="11"/>
          </p:nvPr>
        </p:nvSpPr>
        <p:spPr>
          <a:ln/>
        </p:spPr>
        <p:txBody>
          <a:bodyPr/>
          <a:lstStyle>
            <a:lvl1pPr>
              <a:defRPr/>
            </a:lvl1pPr>
          </a:lstStyle>
          <a:p>
            <a:pPr>
              <a:defRPr/>
            </a:pPr>
            <a:endParaRPr lang="en-US"/>
          </a:p>
        </p:txBody>
      </p:sp>
      <p:sp>
        <p:nvSpPr>
          <p:cNvPr id="7" name="Rectangle 4"/>
          <p:cNvSpPr>
            <a:spLocks noGrp="1" noChangeArrowheads="1"/>
          </p:cNvSpPr>
          <p:nvPr>
            <p:ph type="sldNum" sz="quarter" idx="12"/>
          </p:nvPr>
        </p:nvSpPr>
        <p:spPr>
          <a:ln/>
        </p:spPr>
        <p:txBody>
          <a:bodyPr/>
          <a:lstStyle>
            <a:lvl1pPr>
              <a:defRPr/>
            </a:lvl1pPr>
          </a:lstStyle>
          <a:p>
            <a:pPr>
              <a:defRPr/>
            </a:pPr>
            <a:fld id="{0CAB22F8-B2E0-412A-86FF-C35958D5BF25}"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w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smtClean="0">
                <a:latin typeface="+mn-lt"/>
              </a:defRPr>
            </a:lvl1pPr>
          </a:lstStyle>
          <a:p>
            <a:pPr>
              <a:defRPr/>
            </a:pPr>
            <a:endParaRPr lang="en-US"/>
          </a:p>
        </p:txBody>
      </p:sp>
      <p:sp>
        <p:nvSpPr>
          <p:cNvPr id="614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smtClean="0">
                <a:latin typeface="+mn-lt"/>
              </a:defRPr>
            </a:lvl1pPr>
          </a:lstStyle>
          <a:p>
            <a:pPr>
              <a:defRPr/>
            </a:pPr>
            <a:endParaRPr lang="en-US"/>
          </a:p>
        </p:txBody>
      </p:sp>
      <p:sp>
        <p:nvSpPr>
          <p:cNvPr id="614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smtClean="0">
                <a:latin typeface="+mn-lt"/>
              </a:defRPr>
            </a:lvl1pPr>
          </a:lstStyle>
          <a:p>
            <a:pPr>
              <a:defRPr/>
            </a:pPr>
            <a:fld id="{0BD202D6-620F-4EBC-88FA-BE1F29DF49A7}" type="slidenum">
              <a:rPr lang="en-US"/>
              <a:pPr>
                <a:defRPr/>
              </a:pPr>
              <a:t>‹#›</a:t>
            </a:fld>
            <a:endParaRPr lang="en-US"/>
          </a:p>
        </p:txBody>
      </p:sp>
      <p:sp>
        <p:nvSpPr>
          <p:cNvPr id="6149" name="Rectangle 5"/>
          <p:cNvSpPr>
            <a:spLocks noChangeArrowheads="1"/>
          </p:cNvSpPr>
          <p:nvPr userDrawn="1"/>
        </p:nvSpPr>
        <p:spPr bwMode="auto">
          <a:xfrm>
            <a:off x="3429000" y="0"/>
            <a:ext cx="5715000" cy="609600"/>
          </a:xfrm>
          <a:prstGeom prst="rect">
            <a:avLst/>
          </a:prstGeom>
          <a:solidFill>
            <a:srgbClr val="DD5800"/>
          </a:solidFill>
          <a:ln w="9525">
            <a:noFill/>
            <a:miter lim="800000"/>
            <a:headEnd/>
            <a:tailEnd/>
          </a:ln>
          <a:effectLst/>
        </p:spPr>
        <p:txBody>
          <a:bodyPr wrap="none" anchor="ctr"/>
          <a:lstStyle/>
          <a:p>
            <a:pPr>
              <a:defRPr/>
            </a:pPr>
            <a:endParaRPr lang="en-US"/>
          </a:p>
        </p:txBody>
      </p:sp>
      <p:sp>
        <p:nvSpPr>
          <p:cNvPr id="6150" name="Rectangle 6"/>
          <p:cNvSpPr>
            <a:spLocks noChangeArrowheads="1"/>
          </p:cNvSpPr>
          <p:nvPr userDrawn="1"/>
        </p:nvSpPr>
        <p:spPr bwMode="auto">
          <a:xfrm>
            <a:off x="3429000" y="5715000"/>
            <a:ext cx="5715000" cy="1143000"/>
          </a:xfrm>
          <a:prstGeom prst="rect">
            <a:avLst/>
          </a:prstGeom>
          <a:solidFill>
            <a:srgbClr val="623351"/>
          </a:solidFill>
          <a:ln w="9525">
            <a:noFill/>
            <a:miter lim="800000"/>
            <a:headEnd/>
            <a:tailEnd/>
          </a:ln>
          <a:effectLst/>
        </p:spPr>
        <p:txBody>
          <a:bodyPr wrap="none" anchor="ctr"/>
          <a:lstStyle/>
          <a:p>
            <a:pPr>
              <a:defRPr/>
            </a:pPr>
            <a:endParaRPr lang="en-US"/>
          </a:p>
        </p:txBody>
      </p:sp>
      <p:sp>
        <p:nvSpPr>
          <p:cNvPr id="6151" name="Rectangle 7"/>
          <p:cNvSpPr>
            <a:spLocks noChangeArrowheads="1"/>
          </p:cNvSpPr>
          <p:nvPr userDrawn="1"/>
        </p:nvSpPr>
        <p:spPr bwMode="auto">
          <a:xfrm>
            <a:off x="0" y="0"/>
            <a:ext cx="9144000" cy="609600"/>
          </a:xfrm>
          <a:prstGeom prst="rect">
            <a:avLst/>
          </a:prstGeom>
          <a:solidFill>
            <a:srgbClr val="C8BFA8"/>
          </a:solidFill>
          <a:ln w="9525">
            <a:noFill/>
            <a:miter lim="800000"/>
            <a:headEnd/>
            <a:tailEnd/>
          </a:ln>
          <a:effectLst/>
        </p:spPr>
        <p:txBody>
          <a:bodyPr wrap="none" anchor="ctr"/>
          <a:lstStyle/>
          <a:p>
            <a:pPr>
              <a:defRPr/>
            </a:pPr>
            <a:endParaRPr lang="en-US"/>
          </a:p>
        </p:txBody>
      </p:sp>
      <p:sp>
        <p:nvSpPr>
          <p:cNvPr id="6152" name="Rectangle 8"/>
          <p:cNvSpPr>
            <a:spLocks noChangeArrowheads="1"/>
          </p:cNvSpPr>
          <p:nvPr userDrawn="1"/>
        </p:nvSpPr>
        <p:spPr bwMode="auto">
          <a:xfrm>
            <a:off x="0" y="5715000"/>
            <a:ext cx="9144000" cy="1143000"/>
          </a:xfrm>
          <a:prstGeom prst="rect">
            <a:avLst/>
          </a:prstGeom>
          <a:solidFill>
            <a:srgbClr val="2D513F"/>
          </a:solidFill>
          <a:ln w="9525">
            <a:noFill/>
            <a:miter lim="800000"/>
            <a:headEnd/>
            <a:tailEnd/>
          </a:ln>
          <a:effectLst/>
        </p:spPr>
        <p:txBody>
          <a:bodyPr wrap="none" anchor="ctr"/>
          <a:lstStyle/>
          <a:p>
            <a:pPr>
              <a:defRPr/>
            </a:pPr>
            <a:endParaRPr lang="en-US"/>
          </a:p>
        </p:txBody>
      </p:sp>
      <p:pic>
        <p:nvPicPr>
          <p:cNvPr id="6153" name="Picture 9"/>
          <p:cNvPicPr>
            <a:picLocks noChangeAspect="1" noChangeArrowheads="1"/>
          </p:cNvPicPr>
          <p:nvPr userDrawn="1"/>
        </p:nvPicPr>
        <p:blipFill>
          <a:blip r:embed="rId17" cstate="print"/>
          <a:srcRect/>
          <a:stretch>
            <a:fillRect/>
          </a:stretch>
        </p:blipFill>
        <p:spPr bwMode="auto">
          <a:xfrm>
            <a:off x="457200" y="4495800"/>
            <a:ext cx="3200400" cy="530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ransition/>
  <p:txStyles>
    <p:titleStyle>
      <a:lvl1pPr algn="l" rtl="0" eaLnBrk="0" fontAlgn="base" hangingPunct="0">
        <a:spcBef>
          <a:spcPct val="0"/>
        </a:spcBef>
        <a:spcAft>
          <a:spcPct val="0"/>
        </a:spcAft>
        <a:defRPr sz="2200" b="1">
          <a:solidFill>
            <a:schemeClr val="bg1"/>
          </a:solidFill>
          <a:latin typeface="+mj-lt"/>
          <a:ea typeface="+mj-ea"/>
          <a:cs typeface="+mj-cs"/>
        </a:defRPr>
      </a:lvl1pPr>
      <a:lvl2pPr algn="l" rtl="0" eaLnBrk="0" fontAlgn="base" hangingPunct="0">
        <a:spcBef>
          <a:spcPct val="0"/>
        </a:spcBef>
        <a:spcAft>
          <a:spcPct val="0"/>
        </a:spcAft>
        <a:defRPr sz="2200" b="1">
          <a:solidFill>
            <a:schemeClr val="bg1"/>
          </a:solidFill>
          <a:latin typeface="Arial Narrow" pitchFamily="34" charset="0"/>
        </a:defRPr>
      </a:lvl2pPr>
      <a:lvl3pPr algn="l" rtl="0" eaLnBrk="0" fontAlgn="base" hangingPunct="0">
        <a:spcBef>
          <a:spcPct val="0"/>
        </a:spcBef>
        <a:spcAft>
          <a:spcPct val="0"/>
        </a:spcAft>
        <a:defRPr sz="2200" b="1">
          <a:solidFill>
            <a:schemeClr val="bg1"/>
          </a:solidFill>
          <a:latin typeface="Arial Narrow" pitchFamily="34" charset="0"/>
        </a:defRPr>
      </a:lvl3pPr>
      <a:lvl4pPr algn="l" rtl="0" eaLnBrk="0" fontAlgn="base" hangingPunct="0">
        <a:spcBef>
          <a:spcPct val="0"/>
        </a:spcBef>
        <a:spcAft>
          <a:spcPct val="0"/>
        </a:spcAft>
        <a:defRPr sz="2200" b="1">
          <a:solidFill>
            <a:schemeClr val="bg1"/>
          </a:solidFill>
          <a:latin typeface="Arial Narrow" pitchFamily="34" charset="0"/>
        </a:defRPr>
      </a:lvl4pPr>
      <a:lvl5pPr algn="l" rtl="0" eaLnBrk="0" fontAlgn="base" hangingPunct="0">
        <a:spcBef>
          <a:spcPct val="0"/>
        </a:spcBef>
        <a:spcAft>
          <a:spcPct val="0"/>
        </a:spcAft>
        <a:defRPr sz="2200" b="1">
          <a:solidFill>
            <a:schemeClr val="bg1"/>
          </a:solidFill>
          <a:latin typeface="Arial Narrow" pitchFamily="34" charset="0"/>
        </a:defRPr>
      </a:lvl5pPr>
      <a:lvl6pPr marL="457200" algn="l" rtl="0" fontAlgn="base">
        <a:spcBef>
          <a:spcPct val="0"/>
        </a:spcBef>
        <a:spcAft>
          <a:spcPct val="0"/>
        </a:spcAft>
        <a:defRPr sz="2200" b="1">
          <a:solidFill>
            <a:schemeClr val="bg1"/>
          </a:solidFill>
          <a:latin typeface="Arial Narrow" pitchFamily="34" charset="0"/>
        </a:defRPr>
      </a:lvl6pPr>
      <a:lvl7pPr marL="914400" algn="l" rtl="0" fontAlgn="base">
        <a:spcBef>
          <a:spcPct val="0"/>
        </a:spcBef>
        <a:spcAft>
          <a:spcPct val="0"/>
        </a:spcAft>
        <a:defRPr sz="2200" b="1">
          <a:solidFill>
            <a:schemeClr val="bg1"/>
          </a:solidFill>
          <a:latin typeface="Arial Narrow" pitchFamily="34" charset="0"/>
        </a:defRPr>
      </a:lvl7pPr>
      <a:lvl8pPr marL="1371600" algn="l" rtl="0" fontAlgn="base">
        <a:spcBef>
          <a:spcPct val="0"/>
        </a:spcBef>
        <a:spcAft>
          <a:spcPct val="0"/>
        </a:spcAft>
        <a:defRPr sz="2200" b="1">
          <a:solidFill>
            <a:schemeClr val="bg1"/>
          </a:solidFill>
          <a:latin typeface="Arial Narrow" pitchFamily="34" charset="0"/>
        </a:defRPr>
      </a:lvl8pPr>
      <a:lvl9pPr marL="1828800" algn="l" rtl="0" fontAlgn="base">
        <a:spcBef>
          <a:spcPct val="0"/>
        </a:spcBef>
        <a:spcAft>
          <a:spcPct val="0"/>
        </a:spcAft>
        <a:defRPr sz="2200" b="1">
          <a:solidFill>
            <a:schemeClr val="bg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wmf"/><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image" Target="../media/image21.jpeg"/><Relationship Id="rId7" Type="http://schemas.openxmlformats.org/officeDocument/2006/relationships/image" Target="../media/image2.wmf"/><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wmf"/><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wmf"/><Relationship Id="rId7"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3.wmf"/><Relationship Id="rId4" Type="http://schemas.openxmlformats.org/officeDocument/2006/relationships/image" Target="../media/image2.wmf"/></Relationships>
</file>

<file path=ppt/slides/_rels/slide1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3.wmf"/><Relationship Id="rId4" Type="http://schemas.openxmlformats.org/officeDocument/2006/relationships/image" Target="../media/image2.wmf"/></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wmf"/><Relationship Id="rId4" Type="http://schemas.openxmlformats.org/officeDocument/2006/relationships/image" Target="../media/image2.wmf"/></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wmf"/><Relationship Id="rId7"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wmf"/><Relationship Id="rId4" Type="http://schemas.openxmlformats.org/officeDocument/2006/relationships/image" Target="../media/image2.wmf"/><Relationship Id="rId9" Type="http://schemas.openxmlformats.org/officeDocument/2006/relationships/image" Target="../media/image36.jpeg"/></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wmf"/><Relationship Id="rId7"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wmf"/><Relationship Id="rId4" Type="http://schemas.openxmlformats.org/officeDocument/2006/relationships/image" Target="../media/image2.wmf"/></Relationships>
</file>

<file path=ppt/slides/_rels/slide1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wmf"/><Relationship Id="rId7"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wmf"/><Relationship Id="rId4" Type="http://schemas.openxmlformats.org/officeDocument/2006/relationships/image" Target="../media/image2.wmf"/></Relationships>
</file>

<file path=ppt/slides/_rels/slide19.xml.rels><?xml version="1.0" encoding="UTF-8" standalone="yes"?>
<Relationships xmlns="http://schemas.openxmlformats.org/package/2006/relationships"><Relationship Id="rId3" Type="http://schemas.openxmlformats.org/officeDocument/2006/relationships/hyperlink" Target="https://www.epermits.fws.gov/eRCGR/" TargetMode="External"/><Relationship Id="rId7" Type="http://schemas.openxmlformats.org/officeDocument/2006/relationships/image" Target="../media/image3.wmf"/><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wmf"/><Relationship Id="rId5" Type="http://schemas.openxmlformats.org/officeDocument/2006/relationships/image" Target="../media/image1.wmf"/><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wmf"/><Relationship Id="rId4" Type="http://schemas.openxmlformats.org/officeDocument/2006/relationships/image" Target="../media/image2.wmf"/></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wmf"/><Relationship Id="rId5" Type="http://schemas.openxmlformats.org/officeDocument/2006/relationships/image" Target="../media/image2.wmf"/><Relationship Id="rId4" Type="http://schemas.openxmlformats.org/officeDocument/2006/relationships/image" Target="../media/image1.wmf"/></Relationships>
</file>

<file path=ppt/slides/_rels/slide2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6.jpeg"/><Relationship Id="rId7"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wmf"/><Relationship Id="rId5" Type="http://schemas.openxmlformats.org/officeDocument/2006/relationships/image" Target="../media/image2.wmf"/><Relationship Id="rId4" Type="http://schemas.openxmlformats.org/officeDocument/2006/relationships/image" Target="../media/image1.wmf"/></Relationships>
</file>

<file path=ppt/slides/_rels/slide2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wmf"/><Relationship Id="rId7"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3.wmf"/><Relationship Id="rId10" Type="http://schemas.openxmlformats.org/officeDocument/2006/relationships/image" Target="../media/image45.jpeg"/><Relationship Id="rId4" Type="http://schemas.openxmlformats.org/officeDocument/2006/relationships/image" Target="../media/image2.wmf"/><Relationship Id="rId9"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1.wmf"/><Relationship Id="rId7"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wmf"/><Relationship Id="rId4" Type="http://schemas.openxmlformats.org/officeDocument/2006/relationships/image" Target="../media/image2.wmf"/></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3.wmf"/><Relationship Id="rId5" Type="http://schemas.openxmlformats.org/officeDocument/2006/relationships/image" Target="../media/image2.wmf"/><Relationship Id="rId4" Type="http://schemas.openxmlformats.org/officeDocument/2006/relationships/image" Target="../media/image1.wmf"/></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3.wmf"/><Relationship Id="rId5" Type="http://schemas.openxmlformats.org/officeDocument/2006/relationships/image" Target="../media/image2.wmf"/><Relationship Id="rId4" Type="http://schemas.openxmlformats.org/officeDocument/2006/relationships/image" Target="../media/image1.wmf"/></Relationships>
</file>

<file path=ppt/slides/_rels/slide2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3.wmf"/><Relationship Id="rId4" Type="http://schemas.openxmlformats.org/officeDocument/2006/relationships/image" Target="../media/image2.wmf"/></Relationships>
</file>

<file path=ppt/slides/_rels/slide28.xml.rels><?xml version="1.0" encoding="UTF-8" standalone="yes"?>
<Relationships xmlns="http://schemas.openxmlformats.org/package/2006/relationships"><Relationship Id="rId3" Type="http://schemas.openxmlformats.org/officeDocument/2006/relationships/image" Target="../media/image1.wmf"/><Relationship Id="rId7"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3.wmf"/><Relationship Id="rId4" Type="http://schemas.openxmlformats.org/officeDocument/2006/relationships/image" Target="../media/image2.wmf"/></Relationships>
</file>

<file path=ppt/slides/_rels/slide29.xml.rels><?xml version="1.0" encoding="UTF-8" standalone="yes"?>
<Relationships xmlns="http://schemas.openxmlformats.org/package/2006/relationships"><Relationship Id="rId3" Type="http://schemas.openxmlformats.org/officeDocument/2006/relationships/image" Target="../media/image1.wmf"/><Relationship Id="rId7"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3.wmf"/><Relationship Id="rId4" Type="http://schemas.openxmlformats.org/officeDocument/2006/relationships/image" Target="../media/image2.wmf"/></Relationships>
</file>

<file path=ppt/slides/_rels/slide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wmf"/><Relationship Id="rId5" Type="http://schemas.openxmlformats.org/officeDocument/2006/relationships/image" Target="../media/image3.wmf"/><Relationship Id="rId4" Type="http://schemas.openxmlformats.org/officeDocument/2006/relationships/image" Target="../media/image2.wmf"/></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wmf"/><Relationship Id="rId5" Type="http://schemas.openxmlformats.org/officeDocument/2006/relationships/image" Target="../media/image2.wmf"/><Relationship Id="rId4" Type="http://schemas.openxmlformats.org/officeDocument/2006/relationships/image" Target="../media/image1.wmf"/></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wmf"/><Relationship Id="rId5" Type="http://schemas.openxmlformats.org/officeDocument/2006/relationships/image" Target="../media/image2.wmf"/><Relationship Id="rId4" Type="http://schemas.openxmlformats.org/officeDocument/2006/relationships/image" Target="../media/image1.wmf"/></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wmf"/><Relationship Id="rId5" Type="http://schemas.openxmlformats.org/officeDocument/2006/relationships/image" Target="../media/image2.wmf"/><Relationship Id="rId4" Type="http://schemas.openxmlformats.org/officeDocument/2006/relationships/image" Target="../media/image1.wmf"/></Relationships>
</file>

<file path=ppt/slides/_rels/slide33.xml.rels><?xml version="1.0" encoding="UTF-8" standalone="yes"?>
<Relationships xmlns="http://schemas.openxmlformats.org/package/2006/relationships"><Relationship Id="rId3" Type="http://schemas.openxmlformats.org/officeDocument/2006/relationships/image" Target="../media/image1.wmf"/><Relationship Id="rId7" Type="http://schemas.openxmlformats.org/officeDocument/2006/relationships/image" Target="../media/image65.jp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3.wmf"/><Relationship Id="rId4" Type="http://schemas.openxmlformats.org/officeDocument/2006/relationships/image" Target="../media/image2.wmf"/></Relationships>
</file>

<file path=ppt/slides/_rels/slide3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wmf"/><Relationship Id="rId4" Type="http://schemas.openxmlformats.org/officeDocument/2006/relationships/image" Target="../media/image2.wmf"/></Relationships>
</file>

<file path=ppt/slides/_rels/slide3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wmf"/><Relationship Id="rId4" Type="http://schemas.openxmlformats.org/officeDocument/2006/relationships/image" Target="../media/image2.wmf"/></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wmf"/><Relationship Id="rId5" Type="http://schemas.openxmlformats.org/officeDocument/2006/relationships/image" Target="../media/image2.wmf"/><Relationship Id="rId4" Type="http://schemas.openxmlformats.org/officeDocument/2006/relationships/image" Target="../media/image1.wmf"/></Relationships>
</file>

<file path=ppt/slides/_rels/slide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3.wmf"/><Relationship Id="rId4" Type="http://schemas.openxmlformats.org/officeDocument/2006/relationships/image" Target="../media/image2.wmf"/></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wmf"/><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3.wmf"/><Relationship Id="rId10" Type="http://schemas.openxmlformats.org/officeDocument/2006/relationships/image" Target="../media/image10.jpeg"/><Relationship Id="rId4" Type="http://schemas.openxmlformats.org/officeDocument/2006/relationships/image" Target="../media/image2.wmf"/><Relationship Id="rId9" Type="http://schemas.openxmlformats.org/officeDocument/2006/relationships/image" Target="../media/image9.gif"/></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wmf"/><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wmf"/><Relationship Id="rId4" Type="http://schemas.openxmlformats.org/officeDocument/2006/relationships/image" Target="../media/image2.wmf"/></Relationships>
</file>

<file path=ppt/slides/_rels/slide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image" Target="../media/image3.wmf"/><Relationship Id="rId4" Type="http://schemas.openxmlformats.org/officeDocument/2006/relationships/image" Target="../media/image2.wmf"/></Relationships>
</file>

<file path=ppt/slides/_rels/slide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3.wmf"/><Relationship Id="rId4" Type="http://schemas.openxmlformats.org/officeDocument/2006/relationships/image" Target="../media/image2.wmf"/></Relationships>
</file>

<file path=ppt/slides/_rels/slide9.xml.rels><?xml version="1.0" encoding="UTF-8" standalone="yes"?>
<Relationships xmlns="http://schemas.openxmlformats.org/package/2006/relationships"><Relationship Id="rId3" Type="http://schemas.openxmlformats.org/officeDocument/2006/relationships/image" Target="../media/image1.wmf"/><Relationship Id="rId7"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3.wmf"/><Relationship Id="rId4"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228600" y="5943600"/>
            <a:ext cx="3200400" cy="530225"/>
          </a:xfrm>
          <a:prstGeom prst="rect">
            <a:avLst/>
          </a:prstGeom>
          <a:noFill/>
          <a:ln w="9525">
            <a:noFill/>
            <a:miter lim="800000"/>
            <a:headEnd/>
            <a:tailEnd/>
          </a:ln>
        </p:spPr>
      </p:pic>
      <p:pic>
        <p:nvPicPr>
          <p:cNvPr id="7171" name="Picture 4"/>
          <p:cNvPicPr>
            <a:picLocks noChangeAspect="1" noChangeArrowheads="1"/>
          </p:cNvPicPr>
          <p:nvPr/>
        </p:nvPicPr>
        <p:blipFill>
          <a:blip r:embed="rId4" cstate="print"/>
          <a:srcRect/>
          <a:stretch>
            <a:fillRect/>
          </a:stretch>
        </p:blipFill>
        <p:spPr bwMode="auto">
          <a:xfrm>
            <a:off x="6629400" y="6361113"/>
            <a:ext cx="2147888" cy="300037"/>
          </a:xfrm>
          <a:prstGeom prst="rect">
            <a:avLst/>
          </a:prstGeom>
          <a:noFill/>
          <a:ln w="9525">
            <a:noFill/>
            <a:miter lim="800000"/>
            <a:headEnd/>
            <a:tailEnd/>
          </a:ln>
        </p:spPr>
      </p:pic>
      <p:pic>
        <p:nvPicPr>
          <p:cNvPr id="7172" name="Picture 5"/>
          <p:cNvPicPr>
            <a:picLocks noChangeAspect="1" noChangeArrowheads="1"/>
          </p:cNvPicPr>
          <p:nvPr/>
        </p:nvPicPr>
        <p:blipFill>
          <a:blip r:embed="rId5" cstate="print"/>
          <a:srcRect/>
          <a:stretch>
            <a:fillRect/>
          </a:stretch>
        </p:blipFill>
        <p:spPr bwMode="auto">
          <a:xfrm>
            <a:off x="6626225" y="5943600"/>
            <a:ext cx="460375" cy="315913"/>
          </a:xfrm>
          <a:prstGeom prst="rect">
            <a:avLst/>
          </a:prstGeom>
          <a:noFill/>
          <a:ln w="9525">
            <a:noFill/>
            <a:miter lim="800000"/>
            <a:headEnd/>
            <a:tailEnd/>
          </a:ln>
        </p:spPr>
      </p:pic>
      <p:pic>
        <p:nvPicPr>
          <p:cNvPr id="7173" name="Picture 8" descr="WSmain"/>
          <p:cNvPicPr>
            <a:picLocks noChangeAspect="1" noChangeArrowheads="1"/>
          </p:cNvPicPr>
          <p:nvPr/>
        </p:nvPicPr>
        <p:blipFill>
          <a:blip r:embed="rId6" cstate="print"/>
          <a:srcRect/>
          <a:stretch>
            <a:fillRect/>
          </a:stretch>
        </p:blipFill>
        <p:spPr bwMode="auto">
          <a:xfrm>
            <a:off x="1295400" y="1981200"/>
            <a:ext cx="4991100" cy="3401969"/>
          </a:xfrm>
          <a:prstGeom prst="rect">
            <a:avLst/>
          </a:prstGeom>
          <a:noFill/>
          <a:ln w="9525">
            <a:noFill/>
            <a:miter lim="800000"/>
            <a:headEnd/>
            <a:tailEnd/>
          </a:ln>
        </p:spPr>
      </p:pic>
      <p:sp>
        <p:nvSpPr>
          <p:cNvPr id="2" name="TextBox 1"/>
          <p:cNvSpPr txBox="1"/>
          <p:nvPr/>
        </p:nvSpPr>
        <p:spPr>
          <a:xfrm>
            <a:off x="838200" y="715089"/>
            <a:ext cx="7620000" cy="954107"/>
          </a:xfrm>
          <a:prstGeom prst="rect">
            <a:avLst/>
          </a:prstGeom>
          <a:noFill/>
        </p:spPr>
        <p:txBody>
          <a:bodyPr wrap="square" rtlCol="0">
            <a:spAutoFit/>
          </a:bodyPr>
          <a:lstStyle/>
          <a:p>
            <a:pPr algn="ctr"/>
            <a:r>
              <a:rPr lang="en-US" sz="2800" dirty="0" smtClean="0"/>
              <a:t>Options for Homeowners and Land Managers in Managing Resident Canada Geese Damage</a:t>
            </a:r>
            <a:endParaRPr lang="en-US" sz="2800" dirty="0"/>
          </a:p>
        </p:txBody>
      </p:sp>
      <p:sp>
        <p:nvSpPr>
          <p:cNvPr id="3" name="TextBox 2"/>
          <p:cNvSpPr txBox="1"/>
          <p:nvPr/>
        </p:nvSpPr>
        <p:spPr>
          <a:xfrm>
            <a:off x="6615112" y="4715555"/>
            <a:ext cx="2528888" cy="784830"/>
          </a:xfrm>
          <a:prstGeom prst="rect">
            <a:avLst/>
          </a:prstGeom>
          <a:noFill/>
        </p:spPr>
        <p:txBody>
          <a:bodyPr wrap="square" rtlCol="0">
            <a:spAutoFit/>
          </a:bodyPr>
          <a:lstStyle/>
          <a:p>
            <a:r>
              <a:rPr lang="en-US" dirty="0" smtClean="0"/>
              <a:t>Carl P. </a:t>
            </a:r>
            <a:r>
              <a:rPr lang="en-US" dirty="0" err="1" smtClean="0"/>
              <a:t>Cranker</a:t>
            </a:r>
            <a:r>
              <a:rPr lang="en-US" dirty="0" smtClean="0"/>
              <a:t> III</a:t>
            </a:r>
          </a:p>
          <a:p>
            <a:r>
              <a:rPr lang="en-US" dirty="0" smtClean="0"/>
              <a:t>Wildlife Biologist</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descr="MVC-034F"/>
          <p:cNvPicPr>
            <a:picLocks noChangeAspect="1" noChangeArrowheads="1"/>
          </p:cNvPicPr>
          <p:nvPr/>
        </p:nvPicPr>
        <p:blipFill>
          <a:blip r:embed="rId3" cstate="print"/>
          <a:srcRect/>
          <a:stretch>
            <a:fillRect/>
          </a:stretch>
        </p:blipFill>
        <p:spPr bwMode="auto">
          <a:xfrm>
            <a:off x="5486400" y="0"/>
            <a:ext cx="3657600" cy="2719754"/>
          </a:xfrm>
          <a:prstGeom prst="rect">
            <a:avLst/>
          </a:prstGeom>
          <a:noFill/>
          <a:ln w="9525">
            <a:noFill/>
            <a:miter lim="800000"/>
            <a:headEnd/>
            <a:tailEnd/>
          </a:ln>
        </p:spPr>
      </p:pic>
      <p:pic>
        <p:nvPicPr>
          <p:cNvPr id="5" name="Picture 7"/>
          <p:cNvPicPr>
            <a:picLocks noChangeAspect="1" noChangeArrowheads="1"/>
          </p:cNvPicPr>
          <p:nvPr/>
        </p:nvPicPr>
        <p:blipFill>
          <a:blip r:embed="rId4" cstate="print"/>
          <a:srcRect t="21667" r="10000"/>
          <a:stretch>
            <a:fillRect/>
          </a:stretch>
        </p:blipFill>
        <p:spPr bwMode="auto">
          <a:xfrm>
            <a:off x="-457200" y="0"/>
            <a:ext cx="6186791" cy="4038600"/>
          </a:xfrm>
          <a:prstGeom prst="rect">
            <a:avLst/>
          </a:prstGeom>
          <a:noFill/>
          <a:ln w="9525" algn="ctr">
            <a:noFill/>
            <a:miter lim="800000"/>
            <a:headEnd/>
            <a:tailEnd/>
          </a:ln>
        </p:spPr>
      </p:pic>
      <p:pic>
        <p:nvPicPr>
          <p:cNvPr id="158722" name="Picture 2" descr="http://blog.nj.com/njv_kelly_heyboer/2009/04/large_canada-geese.jpg"/>
          <p:cNvPicPr>
            <a:picLocks noChangeAspect="1" noChangeArrowheads="1"/>
          </p:cNvPicPr>
          <p:nvPr/>
        </p:nvPicPr>
        <p:blipFill>
          <a:blip r:embed="rId5" cstate="print"/>
          <a:srcRect/>
          <a:stretch>
            <a:fillRect/>
          </a:stretch>
        </p:blipFill>
        <p:spPr bwMode="auto">
          <a:xfrm>
            <a:off x="2895600" y="2666999"/>
            <a:ext cx="6248400" cy="3820767"/>
          </a:xfrm>
          <a:prstGeom prst="rect">
            <a:avLst/>
          </a:prstGeom>
          <a:noFill/>
        </p:spPr>
      </p:pic>
      <p:pic>
        <p:nvPicPr>
          <p:cNvPr id="2" name="Picture 12"/>
          <p:cNvPicPr>
            <a:picLocks noChangeAspect="1" noChangeArrowheads="1"/>
          </p:cNvPicPr>
          <p:nvPr/>
        </p:nvPicPr>
        <p:blipFill>
          <a:blip r:embed="rId6" cstate="print">
            <a:lum bright="-6000" contrast="6000"/>
          </a:blip>
          <a:srcRect/>
          <a:stretch>
            <a:fillRect/>
          </a:stretch>
        </p:blipFill>
        <p:spPr bwMode="auto">
          <a:xfrm>
            <a:off x="0" y="4065873"/>
            <a:ext cx="3657600" cy="279212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2"/>
          <p:cNvSpPr txBox="1">
            <a:spLocks noChangeArrowheads="1"/>
          </p:cNvSpPr>
          <p:nvPr/>
        </p:nvSpPr>
        <p:spPr bwMode="auto">
          <a:xfrm>
            <a:off x="3200400" y="609600"/>
            <a:ext cx="5943600" cy="1569660"/>
          </a:xfrm>
          <a:prstGeom prst="rect">
            <a:avLst/>
          </a:prstGeom>
          <a:noFill/>
          <a:ln w="9525">
            <a:noFill/>
            <a:miter lim="800000"/>
            <a:headEnd/>
            <a:tailEnd/>
          </a:ln>
          <a:effectLst/>
        </p:spPr>
        <p:txBody>
          <a:bodyPr wrap="square">
            <a:spAutoFit/>
          </a:bodyPr>
          <a:lstStyle/>
          <a:p>
            <a:pPr>
              <a:spcBef>
                <a:spcPct val="0"/>
              </a:spcBef>
              <a:defRPr/>
            </a:pPr>
            <a:r>
              <a:rPr lang="en-US" sz="3200" b="1" dirty="0">
                <a:solidFill>
                  <a:srgbClr val="195057"/>
                </a:solidFill>
                <a:effectLst>
                  <a:outerShdw blurRad="38100" dist="38100" dir="2700000" algn="tl">
                    <a:srgbClr val="C0C0C0"/>
                  </a:outerShdw>
                </a:effectLst>
              </a:rPr>
              <a:t>Remove Domestic Waterfowl</a:t>
            </a:r>
          </a:p>
          <a:p>
            <a:pPr>
              <a:spcBef>
                <a:spcPct val="0"/>
              </a:spcBef>
              <a:defRPr/>
            </a:pPr>
            <a:endParaRPr lang="en-US" sz="3200" b="1" dirty="0" smtClean="0">
              <a:solidFill>
                <a:srgbClr val="195057"/>
              </a:solidFill>
              <a:effectLst>
                <a:outerShdw blurRad="38100" dist="38100" dir="2700000" algn="tl">
                  <a:srgbClr val="C0C0C0"/>
                </a:outerShdw>
              </a:effectLst>
            </a:endParaRPr>
          </a:p>
          <a:p>
            <a:pPr>
              <a:spcBef>
                <a:spcPct val="0"/>
              </a:spcBef>
              <a:defRPr/>
            </a:pPr>
            <a:r>
              <a:rPr lang="en-US" sz="3200" b="1" dirty="0" smtClean="0">
                <a:solidFill>
                  <a:srgbClr val="195057"/>
                </a:solidFill>
                <a:effectLst>
                  <a:outerShdw blurRad="38100" dist="38100" dir="2700000" algn="tl">
                    <a:srgbClr val="C0C0C0"/>
                  </a:outerShdw>
                </a:effectLst>
              </a:rPr>
              <a:t>Do </a:t>
            </a:r>
            <a:r>
              <a:rPr lang="en-US" sz="3200" b="1" dirty="0">
                <a:solidFill>
                  <a:srgbClr val="195057"/>
                </a:solidFill>
                <a:effectLst>
                  <a:outerShdw blurRad="38100" dist="38100" dir="2700000" algn="tl">
                    <a:srgbClr val="C0C0C0"/>
                  </a:outerShdw>
                </a:effectLst>
              </a:rPr>
              <a:t>Not Release Mute Swans</a:t>
            </a:r>
          </a:p>
        </p:txBody>
      </p:sp>
      <p:pic>
        <p:nvPicPr>
          <p:cNvPr id="36867" name="Picture 3"/>
          <p:cNvPicPr>
            <a:picLocks noGrp="1" noChangeAspect="1" noChangeArrowheads="1"/>
          </p:cNvPicPr>
          <p:nvPr>
            <p:ph sz="half" idx="1"/>
          </p:nvPr>
        </p:nvPicPr>
        <p:blipFill>
          <a:blip r:embed="rId3" cstate="print"/>
          <a:srcRect/>
          <a:stretch>
            <a:fillRect/>
          </a:stretch>
        </p:blipFill>
        <p:spPr bwMode="auto">
          <a:xfrm>
            <a:off x="6705600" y="3962400"/>
            <a:ext cx="2438400" cy="1617663"/>
          </a:xfrm>
          <a:noFill/>
          <a:ln>
            <a:miter lim="800000"/>
            <a:headEnd/>
            <a:tailEnd/>
          </a:ln>
        </p:spPr>
      </p:pic>
      <p:pic>
        <p:nvPicPr>
          <p:cNvPr id="36868" name="Picture 4"/>
          <p:cNvPicPr>
            <a:picLocks noGrp="1" noChangeAspect="1" noChangeArrowheads="1"/>
          </p:cNvPicPr>
          <p:nvPr>
            <p:ph sz="quarter" idx="2"/>
          </p:nvPr>
        </p:nvPicPr>
        <p:blipFill>
          <a:blip r:embed="rId4" cstate="print"/>
          <a:srcRect/>
          <a:stretch>
            <a:fillRect/>
          </a:stretch>
        </p:blipFill>
        <p:spPr bwMode="auto">
          <a:xfrm>
            <a:off x="228600" y="1219200"/>
            <a:ext cx="2911475" cy="4319588"/>
          </a:xfrm>
          <a:noFill/>
          <a:ln>
            <a:miter lim="800000"/>
            <a:headEnd/>
            <a:tailEnd/>
          </a:ln>
        </p:spPr>
      </p:pic>
      <p:pic>
        <p:nvPicPr>
          <p:cNvPr id="36869" name="Picture 5"/>
          <p:cNvPicPr>
            <a:picLocks noGrp="1" noChangeAspect="1" noChangeArrowheads="1"/>
          </p:cNvPicPr>
          <p:nvPr>
            <p:ph sz="quarter" idx="3"/>
          </p:nvPr>
        </p:nvPicPr>
        <p:blipFill>
          <a:blip r:embed="rId5" cstate="print"/>
          <a:srcRect/>
          <a:stretch>
            <a:fillRect/>
          </a:stretch>
        </p:blipFill>
        <p:spPr bwMode="auto">
          <a:xfrm>
            <a:off x="3200400" y="3352800"/>
            <a:ext cx="3352800" cy="1724025"/>
          </a:xfrm>
          <a:noFill/>
          <a:ln>
            <a:miter lim="800000"/>
            <a:headEnd/>
            <a:tailEnd/>
          </a:ln>
        </p:spPr>
      </p:pic>
      <p:pic>
        <p:nvPicPr>
          <p:cNvPr id="6" name="Picture 2"/>
          <p:cNvPicPr>
            <a:picLocks noChangeAspect="1" noChangeArrowheads="1"/>
          </p:cNvPicPr>
          <p:nvPr/>
        </p:nvPicPr>
        <p:blipFill>
          <a:blip r:embed="rId6" cstate="print"/>
          <a:srcRect/>
          <a:stretch>
            <a:fillRect/>
          </a:stretch>
        </p:blipFill>
        <p:spPr bwMode="auto">
          <a:xfrm>
            <a:off x="228600" y="5943600"/>
            <a:ext cx="3200400" cy="530225"/>
          </a:xfrm>
          <a:prstGeom prst="rect">
            <a:avLst/>
          </a:prstGeom>
          <a:noFill/>
          <a:ln w="9525">
            <a:noFill/>
            <a:miter lim="800000"/>
            <a:headEnd/>
            <a:tailEnd/>
          </a:ln>
        </p:spPr>
      </p:pic>
      <p:pic>
        <p:nvPicPr>
          <p:cNvPr id="7" name="Picture 3"/>
          <p:cNvPicPr>
            <a:picLocks noChangeAspect="1" noChangeArrowheads="1"/>
          </p:cNvPicPr>
          <p:nvPr/>
        </p:nvPicPr>
        <p:blipFill>
          <a:blip r:embed="rId7" cstate="print"/>
          <a:srcRect/>
          <a:stretch>
            <a:fillRect/>
          </a:stretch>
        </p:blipFill>
        <p:spPr bwMode="auto">
          <a:xfrm>
            <a:off x="6629400" y="6361113"/>
            <a:ext cx="2147888" cy="300037"/>
          </a:xfrm>
          <a:prstGeom prst="rect">
            <a:avLst/>
          </a:prstGeom>
          <a:noFill/>
          <a:ln w="9525">
            <a:noFill/>
            <a:miter lim="800000"/>
            <a:headEnd/>
            <a:tailEnd/>
          </a:ln>
        </p:spPr>
      </p:pic>
      <p:pic>
        <p:nvPicPr>
          <p:cNvPr id="8" name="Picture 4"/>
          <p:cNvPicPr>
            <a:picLocks noChangeAspect="1" noChangeArrowheads="1"/>
          </p:cNvPicPr>
          <p:nvPr/>
        </p:nvPicPr>
        <p:blipFill>
          <a:blip r:embed="rId8" cstate="print"/>
          <a:srcRect/>
          <a:stretch>
            <a:fillRect/>
          </a:stretch>
        </p:blipFill>
        <p:spPr bwMode="auto">
          <a:xfrm>
            <a:off x="6626225" y="5943600"/>
            <a:ext cx="460375" cy="3159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228600" y="5943600"/>
            <a:ext cx="3200400" cy="530225"/>
          </a:xfrm>
          <a:prstGeom prst="rect">
            <a:avLst/>
          </a:prstGeom>
          <a:noFill/>
          <a:ln w="9525">
            <a:noFill/>
            <a:miter lim="800000"/>
            <a:headEnd/>
            <a:tailEnd/>
          </a:ln>
        </p:spPr>
      </p:pic>
      <p:pic>
        <p:nvPicPr>
          <p:cNvPr id="20483" name="Picture 3"/>
          <p:cNvPicPr>
            <a:picLocks noChangeAspect="1" noChangeArrowheads="1"/>
          </p:cNvPicPr>
          <p:nvPr/>
        </p:nvPicPr>
        <p:blipFill>
          <a:blip r:embed="rId4" cstate="print"/>
          <a:srcRect/>
          <a:stretch>
            <a:fillRect/>
          </a:stretch>
        </p:blipFill>
        <p:spPr bwMode="auto">
          <a:xfrm>
            <a:off x="6629400" y="6361113"/>
            <a:ext cx="2147888" cy="300037"/>
          </a:xfrm>
          <a:prstGeom prst="rect">
            <a:avLst/>
          </a:prstGeom>
          <a:noFill/>
          <a:ln w="9525">
            <a:noFill/>
            <a:miter lim="800000"/>
            <a:headEnd/>
            <a:tailEnd/>
          </a:ln>
        </p:spPr>
      </p:pic>
      <p:pic>
        <p:nvPicPr>
          <p:cNvPr id="20484" name="Picture 4"/>
          <p:cNvPicPr>
            <a:picLocks noChangeAspect="1" noChangeArrowheads="1"/>
          </p:cNvPicPr>
          <p:nvPr/>
        </p:nvPicPr>
        <p:blipFill>
          <a:blip r:embed="rId5" cstate="print"/>
          <a:srcRect/>
          <a:stretch>
            <a:fillRect/>
          </a:stretch>
        </p:blipFill>
        <p:spPr bwMode="auto">
          <a:xfrm>
            <a:off x="6626225" y="5943600"/>
            <a:ext cx="460375" cy="315913"/>
          </a:xfrm>
          <a:prstGeom prst="rect">
            <a:avLst/>
          </a:prstGeom>
          <a:noFill/>
          <a:ln w="9525">
            <a:noFill/>
            <a:miter lim="800000"/>
            <a:headEnd/>
            <a:tailEnd/>
          </a:ln>
        </p:spPr>
      </p:pic>
      <p:sp>
        <p:nvSpPr>
          <p:cNvPr id="185353" name="Text Box 9"/>
          <p:cNvSpPr txBox="1">
            <a:spLocks noChangeArrowheads="1"/>
          </p:cNvSpPr>
          <p:nvPr/>
        </p:nvSpPr>
        <p:spPr bwMode="auto">
          <a:xfrm>
            <a:off x="381000" y="609600"/>
            <a:ext cx="8536311" cy="954107"/>
          </a:xfrm>
          <a:prstGeom prst="rect">
            <a:avLst/>
          </a:prstGeom>
          <a:noFill/>
          <a:ln w="12700">
            <a:noFill/>
            <a:miter lim="800000"/>
            <a:headEnd type="none" w="sm" len="sm"/>
            <a:tailEnd type="none" w="sm" len="sm"/>
          </a:ln>
          <a:effectLst/>
        </p:spPr>
        <p:txBody>
          <a:bodyPr wrap="none">
            <a:spAutoFit/>
          </a:bodyPr>
          <a:lstStyle/>
          <a:p>
            <a:pPr eaLnBrk="0" hangingPunct="0">
              <a:spcBef>
                <a:spcPct val="0"/>
              </a:spcBef>
              <a:defRPr/>
            </a:pPr>
            <a:r>
              <a:rPr lang="en-US" sz="2800" b="1" u="sng" dirty="0" smtClean="0">
                <a:latin typeface="Times New Roman" pitchFamily="18" charset="0"/>
              </a:rPr>
              <a:t>Management Options: </a:t>
            </a:r>
            <a:r>
              <a:rPr lang="en-US" sz="2800" dirty="0" smtClean="0">
                <a:latin typeface="Times New Roman" pitchFamily="18" charset="0"/>
              </a:rPr>
              <a:t> Needs to be “community based” </a:t>
            </a:r>
          </a:p>
          <a:p>
            <a:pPr eaLnBrk="0" hangingPunct="0">
              <a:spcBef>
                <a:spcPct val="0"/>
              </a:spcBef>
              <a:defRPr/>
            </a:pPr>
            <a:r>
              <a:rPr lang="en-US" sz="2800" i="1" dirty="0" smtClean="0">
                <a:latin typeface="Times New Roman" pitchFamily="18" charset="0"/>
              </a:rPr>
              <a:t>AND </a:t>
            </a:r>
            <a:r>
              <a:rPr lang="en-US" sz="2800" dirty="0" smtClean="0">
                <a:latin typeface="Times New Roman" pitchFamily="18" charset="0"/>
              </a:rPr>
              <a:t> accepted by all involved.</a:t>
            </a:r>
            <a:endParaRPr lang="en-US" sz="2800" b="1" u="sng" dirty="0">
              <a:latin typeface="Times New Roman" pitchFamily="18" charset="0"/>
            </a:endParaRPr>
          </a:p>
        </p:txBody>
      </p:sp>
      <p:sp>
        <p:nvSpPr>
          <p:cNvPr id="185367" name="Text Box 23"/>
          <p:cNvSpPr txBox="1">
            <a:spLocks noChangeArrowheads="1"/>
          </p:cNvSpPr>
          <p:nvPr/>
        </p:nvSpPr>
        <p:spPr bwMode="auto">
          <a:xfrm>
            <a:off x="0" y="1524000"/>
            <a:ext cx="8763000" cy="2308324"/>
          </a:xfrm>
          <a:prstGeom prst="rect">
            <a:avLst/>
          </a:prstGeom>
          <a:noFill/>
          <a:ln w="12700">
            <a:noFill/>
            <a:miter lim="800000"/>
            <a:headEnd type="none" w="sm" len="sm"/>
            <a:tailEnd type="none" w="sm" len="sm"/>
          </a:ln>
          <a:effectLst/>
        </p:spPr>
        <p:txBody>
          <a:bodyPr wrap="square">
            <a:spAutoFit/>
          </a:bodyPr>
          <a:lstStyle/>
          <a:p>
            <a:pPr eaLnBrk="0" hangingPunct="0">
              <a:spcBef>
                <a:spcPct val="0"/>
              </a:spcBef>
              <a:defRPr/>
            </a:pPr>
            <a:r>
              <a:rPr lang="en-US" sz="3200" b="1" dirty="0" smtClean="0">
                <a:effectLst>
                  <a:outerShdw blurRad="38100" dist="38100" dir="2700000" algn="tl">
                    <a:srgbClr val="C0C0C0"/>
                  </a:outerShdw>
                </a:effectLst>
                <a:latin typeface="Times New Roman" pitchFamily="18" charset="0"/>
              </a:rPr>
              <a:t>1: </a:t>
            </a:r>
            <a:r>
              <a:rPr lang="en-US" sz="3200" b="1" u="sng" dirty="0" smtClean="0">
                <a:effectLst>
                  <a:outerShdw blurRad="38100" dist="38100" dir="2700000" algn="tl">
                    <a:srgbClr val="C0C0C0"/>
                  </a:outerShdw>
                </a:effectLst>
                <a:latin typeface="Times New Roman" pitchFamily="18" charset="0"/>
              </a:rPr>
              <a:t>Educate and involve community</a:t>
            </a:r>
          </a:p>
          <a:p>
            <a:pPr eaLnBrk="0" hangingPunct="0">
              <a:spcBef>
                <a:spcPct val="0"/>
              </a:spcBef>
              <a:defRPr/>
            </a:pPr>
            <a:r>
              <a:rPr lang="en-US" sz="2800" b="1" dirty="0" smtClean="0">
                <a:effectLst>
                  <a:outerShdw blurRad="38100" dist="38100" dir="2700000" algn="tl">
                    <a:srgbClr val="C0C0C0"/>
                  </a:outerShdw>
                </a:effectLst>
                <a:latin typeface="Times New Roman" pitchFamily="18" charset="0"/>
              </a:rPr>
              <a:t>2: </a:t>
            </a:r>
            <a:r>
              <a:rPr lang="en-US" sz="2800" dirty="0" smtClean="0">
                <a:effectLst>
                  <a:outerShdw blurRad="38100" dist="38100" dir="2700000" algn="tl">
                    <a:srgbClr val="C0C0C0"/>
                  </a:outerShdw>
                </a:effectLst>
                <a:latin typeface="Arial" pitchFamily="34" charset="0"/>
                <a:cs typeface="Arial" pitchFamily="34" charset="0"/>
              </a:rPr>
              <a:t>No action</a:t>
            </a:r>
          </a:p>
          <a:p>
            <a:pPr eaLnBrk="0" hangingPunct="0">
              <a:spcBef>
                <a:spcPct val="0"/>
              </a:spcBef>
              <a:defRPr/>
            </a:pPr>
            <a:r>
              <a:rPr lang="en-US" sz="2800" b="1" dirty="0" smtClean="0">
                <a:effectLst>
                  <a:outerShdw blurRad="38100" dist="38100" dir="2700000" algn="tl">
                    <a:srgbClr val="C0C0C0"/>
                  </a:outerShdw>
                </a:effectLst>
                <a:latin typeface="Arial" pitchFamily="34" charset="0"/>
                <a:cs typeface="Arial" pitchFamily="34" charset="0"/>
              </a:rPr>
              <a:t>3: </a:t>
            </a:r>
            <a:r>
              <a:rPr lang="en-US" sz="2800" dirty="0" smtClean="0">
                <a:effectLst>
                  <a:outerShdw blurRad="38100" dist="38100" dir="2700000" algn="tl">
                    <a:srgbClr val="C0C0C0"/>
                  </a:outerShdw>
                </a:effectLst>
                <a:latin typeface="Arial" pitchFamily="34" charset="0"/>
                <a:cs typeface="Arial" pitchFamily="34" charset="0"/>
              </a:rPr>
              <a:t>Nest </a:t>
            </a:r>
            <a:r>
              <a:rPr lang="en-US" sz="2800" dirty="0" smtClean="0">
                <a:effectLst>
                  <a:outerShdw blurRad="38100" dist="38100" dir="2700000" algn="tl">
                    <a:srgbClr val="C0C0C0"/>
                  </a:outerShdw>
                </a:effectLst>
                <a:latin typeface="Arial" pitchFamily="34" charset="0"/>
                <a:cs typeface="Arial" pitchFamily="34" charset="0"/>
              </a:rPr>
              <a:t>Treatment (Population Stabilization)</a:t>
            </a:r>
            <a:endParaRPr lang="en-US" sz="2800" dirty="0" smtClean="0">
              <a:effectLst>
                <a:outerShdw blurRad="38100" dist="38100" dir="2700000" algn="tl">
                  <a:srgbClr val="C0C0C0"/>
                </a:outerShdw>
              </a:effectLst>
              <a:latin typeface="Arial" pitchFamily="34" charset="0"/>
              <a:cs typeface="Arial" pitchFamily="34" charset="0"/>
            </a:endParaRPr>
          </a:p>
          <a:p>
            <a:pPr eaLnBrk="0" hangingPunct="0">
              <a:spcBef>
                <a:spcPct val="0"/>
              </a:spcBef>
              <a:defRPr/>
            </a:pPr>
            <a:r>
              <a:rPr lang="en-US" sz="2800" b="1" dirty="0" smtClean="0">
                <a:effectLst>
                  <a:outerShdw blurRad="38100" dist="38100" dir="2700000" algn="tl">
                    <a:srgbClr val="C0C0C0"/>
                  </a:outerShdw>
                </a:effectLst>
                <a:latin typeface="Arial" pitchFamily="34" charset="0"/>
                <a:cs typeface="Arial" pitchFamily="34" charset="0"/>
              </a:rPr>
              <a:t>4:</a:t>
            </a:r>
            <a:r>
              <a:rPr lang="en-US" sz="2800" dirty="0" smtClean="0">
                <a:effectLst>
                  <a:outerShdw blurRad="38100" dist="38100" dir="2700000" algn="tl">
                    <a:srgbClr val="C0C0C0"/>
                  </a:outerShdw>
                </a:effectLst>
                <a:latin typeface="Arial" pitchFamily="34" charset="0"/>
                <a:cs typeface="Arial" pitchFamily="34" charset="0"/>
              </a:rPr>
              <a:t> Nest Treatment &amp; Pop. Reduction</a:t>
            </a:r>
          </a:p>
          <a:p>
            <a:pPr eaLnBrk="0" hangingPunct="0">
              <a:spcBef>
                <a:spcPct val="0"/>
              </a:spcBef>
              <a:defRPr/>
            </a:pPr>
            <a:r>
              <a:rPr lang="en-US" sz="2800" b="1" dirty="0" smtClean="0">
                <a:effectLst>
                  <a:outerShdw blurRad="38100" dist="38100" dir="2700000" algn="tl">
                    <a:srgbClr val="C0C0C0"/>
                  </a:outerShdw>
                </a:effectLst>
                <a:latin typeface="Arial" pitchFamily="34" charset="0"/>
                <a:cs typeface="Arial" pitchFamily="34" charset="0"/>
              </a:rPr>
              <a:t>5: </a:t>
            </a:r>
            <a:r>
              <a:rPr lang="en-US" sz="2800" dirty="0" smtClean="0">
                <a:effectLst>
                  <a:outerShdw blurRad="38100" dist="38100" dir="2700000" algn="tl">
                    <a:srgbClr val="C0C0C0"/>
                  </a:outerShdw>
                </a:effectLst>
                <a:latin typeface="Arial" pitchFamily="34" charset="0"/>
                <a:cs typeface="Arial" pitchFamily="34" charset="0"/>
              </a:rPr>
              <a:t>Nest Treatment, Pop. Reduction, &amp; Harassment</a:t>
            </a:r>
            <a:endParaRPr lang="en-US" sz="2800" dirty="0">
              <a:effectLst>
                <a:outerShdw blurRad="38100" dist="38100" dir="2700000" algn="tl">
                  <a:srgbClr val="C0C0C0"/>
                </a:outerShdw>
              </a:effectLst>
              <a:latin typeface="Arial" pitchFamily="34" charset="0"/>
              <a:cs typeface="Arial" pitchFamily="34" charset="0"/>
            </a:endParaRPr>
          </a:p>
        </p:txBody>
      </p:sp>
      <p:sp>
        <p:nvSpPr>
          <p:cNvPr id="20495" name="Text Box 26"/>
          <p:cNvSpPr txBox="1">
            <a:spLocks noChangeArrowheads="1"/>
          </p:cNvSpPr>
          <p:nvPr/>
        </p:nvSpPr>
        <p:spPr bwMode="auto">
          <a:xfrm>
            <a:off x="152400" y="4038600"/>
            <a:ext cx="1143000" cy="366713"/>
          </a:xfrm>
          <a:prstGeom prst="rect">
            <a:avLst/>
          </a:prstGeom>
          <a:noFill/>
          <a:ln w="9525" algn="ctr">
            <a:noFill/>
            <a:miter lim="800000"/>
            <a:headEnd/>
            <a:tailEnd/>
          </a:ln>
        </p:spPr>
        <p:txBody>
          <a:bodyPr>
            <a:spAutoFit/>
          </a:bodyPr>
          <a:lstStyle/>
          <a:p>
            <a:endParaRPr lang="en-US"/>
          </a:p>
        </p:txBody>
      </p:sp>
      <p:pic>
        <p:nvPicPr>
          <p:cNvPr id="9" name="Picture 4" descr="P1000364.JPG"/>
          <p:cNvPicPr>
            <a:picLocks noChangeAspect="1"/>
          </p:cNvPicPr>
          <p:nvPr/>
        </p:nvPicPr>
        <p:blipFill>
          <a:blip r:embed="rId6" cstate="print"/>
          <a:srcRect/>
          <a:stretch>
            <a:fillRect/>
          </a:stretch>
        </p:blipFill>
        <p:spPr bwMode="auto">
          <a:xfrm>
            <a:off x="0" y="3813175"/>
            <a:ext cx="4267200" cy="3044825"/>
          </a:xfrm>
          <a:prstGeom prst="rect">
            <a:avLst/>
          </a:prstGeom>
          <a:noFill/>
          <a:ln w="9525">
            <a:noFill/>
            <a:miter lim="800000"/>
            <a:headEnd/>
            <a:tailEnd/>
          </a:ln>
        </p:spPr>
      </p:pic>
      <p:pic>
        <p:nvPicPr>
          <p:cNvPr id="65537" name="Picture 1" descr="C:\Documents and Settings\rzega.WE\Desktop\Geese\random photos\T Bull Geeses.JPG"/>
          <p:cNvPicPr>
            <a:picLocks noChangeAspect="1" noChangeArrowheads="1"/>
          </p:cNvPicPr>
          <p:nvPr/>
        </p:nvPicPr>
        <p:blipFill>
          <a:blip r:embed="rId7" cstate="print"/>
          <a:srcRect/>
          <a:stretch>
            <a:fillRect/>
          </a:stretch>
        </p:blipFill>
        <p:spPr bwMode="auto">
          <a:xfrm>
            <a:off x="5080000" y="3810000"/>
            <a:ext cx="4064000" cy="3048000"/>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228600" y="5943600"/>
            <a:ext cx="3200400" cy="530225"/>
          </a:xfrm>
          <a:prstGeom prst="rect">
            <a:avLst/>
          </a:prstGeom>
          <a:noFill/>
          <a:ln w="9525">
            <a:noFill/>
            <a:miter lim="800000"/>
            <a:headEnd/>
            <a:tailEnd/>
          </a:ln>
        </p:spPr>
      </p:pic>
      <p:pic>
        <p:nvPicPr>
          <p:cNvPr id="27651" name="Picture 3"/>
          <p:cNvPicPr>
            <a:picLocks noChangeAspect="1" noChangeArrowheads="1"/>
          </p:cNvPicPr>
          <p:nvPr/>
        </p:nvPicPr>
        <p:blipFill>
          <a:blip r:embed="rId4" cstate="print"/>
          <a:srcRect/>
          <a:stretch>
            <a:fillRect/>
          </a:stretch>
        </p:blipFill>
        <p:spPr bwMode="auto">
          <a:xfrm>
            <a:off x="6629400" y="6361113"/>
            <a:ext cx="2147888" cy="300037"/>
          </a:xfrm>
          <a:prstGeom prst="rect">
            <a:avLst/>
          </a:prstGeom>
          <a:noFill/>
          <a:ln w="9525">
            <a:noFill/>
            <a:miter lim="800000"/>
            <a:headEnd/>
            <a:tailEnd/>
          </a:ln>
        </p:spPr>
      </p:pic>
      <p:pic>
        <p:nvPicPr>
          <p:cNvPr id="27652" name="Picture 4"/>
          <p:cNvPicPr>
            <a:picLocks noChangeAspect="1" noChangeArrowheads="1"/>
          </p:cNvPicPr>
          <p:nvPr/>
        </p:nvPicPr>
        <p:blipFill>
          <a:blip r:embed="rId5" cstate="print"/>
          <a:srcRect/>
          <a:stretch>
            <a:fillRect/>
          </a:stretch>
        </p:blipFill>
        <p:spPr bwMode="auto">
          <a:xfrm>
            <a:off x="6626225" y="5943600"/>
            <a:ext cx="460375" cy="315913"/>
          </a:xfrm>
          <a:prstGeom prst="rect">
            <a:avLst/>
          </a:prstGeom>
          <a:noFill/>
          <a:ln w="9525">
            <a:noFill/>
            <a:miter lim="800000"/>
            <a:headEnd/>
            <a:tailEnd/>
          </a:ln>
        </p:spPr>
      </p:pic>
      <p:sp>
        <p:nvSpPr>
          <p:cNvPr id="27653" name="Text Box 11"/>
          <p:cNvSpPr txBox="1">
            <a:spLocks noChangeArrowheads="1"/>
          </p:cNvSpPr>
          <p:nvPr/>
        </p:nvSpPr>
        <p:spPr bwMode="auto">
          <a:xfrm>
            <a:off x="317500" y="1219200"/>
            <a:ext cx="6705600" cy="2017713"/>
          </a:xfrm>
          <a:prstGeom prst="rect">
            <a:avLst/>
          </a:prstGeom>
          <a:noFill/>
          <a:ln w="9525" algn="ctr">
            <a:noFill/>
            <a:miter lim="800000"/>
            <a:headEnd/>
            <a:tailEnd/>
          </a:ln>
        </p:spPr>
        <p:txBody>
          <a:bodyPr>
            <a:spAutoFit/>
          </a:bodyPr>
          <a:lstStyle/>
          <a:p>
            <a:pPr>
              <a:buFont typeface="Wingdings" pitchFamily="2" charset="2"/>
              <a:buChar char="Ø"/>
            </a:pPr>
            <a:r>
              <a:rPr lang="en-US" dirty="0"/>
              <a:t> Educate about proper goose nutrition </a:t>
            </a:r>
            <a:r>
              <a:rPr lang="en-US" dirty="0" smtClean="0"/>
              <a:t>(no </a:t>
            </a:r>
            <a:r>
              <a:rPr lang="en-US" dirty="0" smtClean="0"/>
              <a:t>bread or </a:t>
            </a:r>
            <a:r>
              <a:rPr lang="en-US" dirty="0"/>
              <a:t>popcorn)</a:t>
            </a:r>
          </a:p>
          <a:p>
            <a:pPr>
              <a:buFont typeface="Wingdings" pitchFamily="2" charset="2"/>
              <a:buChar char="Ø"/>
            </a:pPr>
            <a:r>
              <a:rPr lang="en-US" dirty="0"/>
              <a:t> Encourage wildlife to remain wild</a:t>
            </a:r>
          </a:p>
          <a:p>
            <a:pPr>
              <a:buFont typeface="Wingdings" pitchFamily="2" charset="2"/>
              <a:buChar char="Ø"/>
            </a:pPr>
            <a:r>
              <a:rPr lang="en-US" dirty="0"/>
              <a:t> Feeding creates dependence on human handouts</a:t>
            </a:r>
          </a:p>
          <a:p>
            <a:pPr>
              <a:buFont typeface="Wingdings" pitchFamily="2" charset="2"/>
              <a:buChar char="Ø"/>
            </a:pPr>
            <a:r>
              <a:rPr lang="en-US" dirty="0"/>
              <a:t> Feeding increases local populations</a:t>
            </a:r>
          </a:p>
          <a:p>
            <a:pPr>
              <a:buFont typeface="Wingdings" pitchFamily="2" charset="2"/>
              <a:buNone/>
            </a:pPr>
            <a:endParaRPr lang="en-US" dirty="0"/>
          </a:p>
        </p:txBody>
      </p:sp>
      <p:sp>
        <p:nvSpPr>
          <p:cNvPr id="27654" name="Rectangle 12"/>
          <p:cNvSpPr>
            <a:spLocks noChangeArrowheads="1"/>
          </p:cNvSpPr>
          <p:nvPr/>
        </p:nvSpPr>
        <p:spPr bwMode="auto">
          <a:xfrm>
            <a:off x="304800" y="685800"/>
            <a:ext cx="8610600" cy="519113"/>
          </a:xfrm>
          <a:prstGeom prst="rect">
            <a:avLst/>
          </a:prstGeom>
          <a:noFill/>
          <a:ln w="9525" algn="ctr">
            <a:noFill/>
            <a:miter lim="800000"/>
            <a:headEnd/>
            <a:tailEnd/>
          </a:ln>
        </p:spPr>
        <p:txBody>
          <a:bodyPr>
            <a:spAutoFit/>
          </a:bodyPr>
          <a:lstStyle/>
          <a:p>
            <a:r>
              <a:rPr lang="en-US" sz="2800" b="1">
                <a:solidFill>
                  <a:schemeClr val="bg2"/>
                </a:solidFill>
              </a:rPr>
              <a:t>Public Education:</a:t>
            </a:r>
          </a:p>
        </p:txBody>
      </p:sp>
      <p:sp>
        <p:nvSpPr>
          <p:cNvPr id="27655" name="Rectangle 13"/>
          <p:cNvSpPr>
            <a:spLocks noChangeArrowheads="1"/>
          </p:cNvSpPr>
          <p:nvPr/>
        </p:nvSpPr>
        <p:spPr bwMode="auto">
          <a:xfrm>
            <a:off x="153988" y="3327400"/>
            <a:ext cx="8610600" cy="519113"/>
          </a:xfrm>
          <a:prstGeom prst="rect">
            <a:avLst/>
          </a:prstGeom>
          <a:noFill/>
          <a:ln w="9525" algn="ctr">
            <a:noFill/>
            <a:miter lim="800000"/>
            <a:headEnd/>
            <a:tailEnd/>
          </a:ln>
        </p:spPr>
        <p:txBody>
          <a:bodyPr>
            <a:spAutoFit/>
          </a:bodyPr>
          <a:lstStyle/>
          <a:p>
            <a:r>
              <a:rPr lang="en-US" sz="2800" b="1" dirty="0">
                <a:solidFill>
                  <a:schemeClr val="bg2"/>
                </a:solidFill>
              </a:rPr>
              <a:t>Eliminate Supplemental Feeding:</a:t>
            </a:r>
          </a:p>
        </p:txBody>
      </p:sp>
      <p:sp>
        <p:nvSpPr>
          <p:cNvPr id="27656" name="Text Box 14"/>
          <p:cNvSpPr txBox="1">
            <a:spLocks noChangeArrowheads="1"/>
          </p:cNvSpPr>
          <p:nvPr/>
        </p:nvSpPr>
        <p:spPr bwMode="auto">
          <a:xfrm>
            <a:off x="317500" y="3937000"/>
            <a:ext cx="7467600" cy="784830"/>
          </a:xfrm>
          <a:prstGeom prst="rect">
            <a:avLst/>
          </a:prstGeom>
          <a:noFill/>
          <a:ln w="9525" algn="ctr">
            <a:noFill/>
            <a:miter lim="800000"/>
            <a:headEnd/>
            <a:tailEnd/>
          </a:ln>
        </p:spPr>
        <p:txBody>
          <a:bodyPr>
            <a:spAutoFit/>
          </a:bodyPr>
          <a:lstStyle/>
          <a:p>
            <a:pPr>
              <a:buFont typeface="Wingdings" pitchFamily="2" charset="2"/>
              <a:buChar char="Ø"/>
            </a:pPr>
            <a:r>
              <a:rPr lang="en-US" dirty="0"/>
              <a:t> Creates wrong types of fat</a:t>
            </a:r>
          </a:p>
          <a:p>
            <a:pPr>
              <a:buFont typeface="Wingdings" pitchFamily="2" charset="2"/>
              <a:buChar char="Ø"/>
            </a:pPr>
            <a:r>
              <a:rPr lang="en-US" dirty="0"/>
              <a:t> Increases local </a:t>
            </a:r>
            <a:r>
              <a:rPr lang="en-US" dirty="0" smtClean="0"/>
              <a:t>populations</a:t>
            </a:r>
            <a:endParaRPr lang="en-US" dirty="0"/>
          </a:p>
        </p:txBody>
      </p:sp>
      <p:pic>
        <p:nvPicPr>
          <p:cNvPr id="53249" name="Picture 1" descr="I:\Project Files\Images and Presentations\Goose Pictures\Feeding13.JPG"/>
          <p:cNvPicPr>
            <a:picLocks noChangeAspect="1" noChangeArrowheads="1"/>
          </p:cNvPicPr>
          <p:nvPr/>
        </p:nvPicPr>
        <p:blipFill>
          <a:blip r:embed="rId6" cstate="print"/>
          <a:srcRect/>
          <a:stretch>
            <a:fillRect/>
          </a:stretch>
        </p:blipFill>
        <p:spPr bwMode="auto">
          <a:xfrm>
            <a:off x="5892800" y="1891015"/>
            <a:ext cx="3251200" cy="2438400"/>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smtClean="0">
                <a:solidFill>
                  <a:schemeClr val="tx1"/>
                </a:solidFill>
              </a:rPr>
              <a:t>What Works?</a:t>
            </a:r>
            <a:endParaRPr lang="en-US" sz="6000" dirty="0">
              <a:solidFill>
                <a:schemeClr val="tx1"/>
              </a:solidFill>
            </a:endParaRPr>
          </a:p>
        </p:txBody>
      </p:sp>
      <p:pic>
        <p:nvPicPr>
          <p:cNvPr id="95234" name="Picture 2" descr="C:\Documents and Settings\rzega.WE\Desktop\Geese\random photos\IMGP5509.JPG"/>
          <p:cNvPicPr>
            <a:picLocks noChangeAspect="1" noChangeArrowheads="1"/>
          </p:cNvPicPr>
          <p:nvPr/>
        </p:nvPicPr>
        <p:blipFill>
          <a:blip r:embed="rId3" cstate="print"/>
          <a:srcRect/>
          <a:stretch>
            <a:fillRect/>
          </a:stretch>
        </p:blipFill>
        <p:spPr bwMode="auto">
          <a:xfrm>
            <a:off x="0" y="1143000"/>
            <a:ext cx="2343151" cy="3124200"/>
          </a:xfrm>
          <a:prstGeom prst="rect">
            <a:avLst/>
          </a:prstGeom>
          <a:noFill/>
        </p:spPr>
      </p:pic>
      <p:pic>
        <p:nvPicPr>
          <p:cNvPr id="4" name="Picture 2" descr="C:\Users\Ron\Pictures\full season 08-09\March\DSC_0068.JPG"/>
          <p:cNvPicPr>
            <a:picLocks noChangeAspect="1" noChangeArrowheads="1"/>
          </p:cNvPicPr>
          <p:nvPr/>
        </p:nvPicPr>
        <p:blipFill>
          <a:blip r:embed="rId4" cstate="print"/>
          <a:srcRect/>
          <a:stretch>
            <a:fillRect/>
          </a:stretch>
        </p:blipFill>
        <p:spPr bwMode="auto">
          <a:xfrm>
            <a:off x="5273792" y="4267200"/>
            <a:ext cx="3870208" cy="2590800"/>
          </a:xfrm>
          <a:prstGeom prst="rect">
            <a:avLst/>
          </a:prstGeom>
          <a:noFill/>
        </p:spPr>
      </p:pic>
      <p:pic>
        <p:nvPicPr>
          <p:cNvPr id="95235" name="Picture 3" descr="I:\Project Files\Images and Presentations\Goose Pictures\RCboat2.JPG"/>
          <p:cNvPicPr>
            <a:picLocks noChangeAspect="1" noChangeArrowheads="1"/>
          </p:cNvPicPr>
          <p:nvPr/>
        </p:nvPicPr>
        <p:blipFill>
          <a:blip r:embed="rId5" cstate="print"/>
          <a:srcRect/>
          <a:stretch>
            <a:fillRect/>
          </a:stretch>
        </p:blipFill>
        <p:spPr bwMode="auto">
          <a:xfrm>
            <a:off x="5283200" y="609600"/>
            <a:ext cx="3860800" cy="2895600"/>
          </a:xfrm>
          <a:prstGeom prst="rect">
            <a:avLst/>
          </a:prstGeom>
          <a:noFill/>
        </p:spPr>
      </p:pic>
      <p:pic>
        <p:nvPicPr>
          <p:cNvPr id="95237" name="Picture 5" descr="http://farm4.static.flickr.com/3438/3389933437_36703290d5.jpg"/>
          <p:cNvPicPr>
            <a:picLocks noChangeAspect="1" noChangeArrowheads="1"/>
          </p:cNvPicPr>
          <p:nvPr/>
        </p:nvPicPr>
        <p:blipFill>
          <a:blip r:embed="rId6" cstate="print"/>
          <a:srcRect/>
          <a:stretch>
            <a:fillRect/>
          </a:stretch>
        </p:blipFill>
        <p:spPr bwMode="auto">
          <a:xfrm>
            <a:off x="2362200" y="1143000"/>
            <a:ext cx="2867069" cy="3863975"/>
          </a:xfrm>
          <a:prstGeom prst="rect">
            <a:avLst/>
          </a:prstGeom>
          <a:noFill/>
        </p:spPr>
      </p:pic>
      <p:pic>
        <p:nvPicPr>
          <p:cNvPr id="95239" name="Picture 7" descr="geese roundup 1"/>
          <p:cNvPicPr>
            <a:picLocks noChangeAspect="1" noChangeArrowheads="1"/>
          </p:cNvPicPr>
          <p:nvPr/>
        </p:nvPicPr>
        <p:blipFill>
          <a:blip r:embed="rId7" cstate="print"/>
          <a:srcRect/>
          <a:stretch>
            <a:fillRect/>
          </a:stretch>
        </p:blipFill>
        <p:spPr bwMode="auto">
          <a:xfrm>
            <a:off x="0" y="4628911"/>
            <a:ext cx="3213100" cy="2229089"/>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a:stretch>
            <a:fillRect/>
          </a:stretch>
        </p:blipFill>
        <p:spPr bwMode="auto">
          <a:xfrm>
            <a:off x="228600" y="5943600"/>
            <a:ext cx="3200400" cy="530225"/>
          </a:xfrm>
          <a:prstGeom prst="rect">
            <a:avLst/>
          </a:prstGeom>
          <a:noFill/>
          <a:ln w="9525">
            <a:noFill/>
            <a:miter lim="800000"/>
            <a:headEnd/>
            <a:tailEnd/>
          </a:ln>
        </p:spPr>
      </p:pic>
      <p:pic>
        <p:nvPicPr>
          <p:cNvPr id="35843" name="Picture 3"/>
          <p:cNvPicPr>
            <a:picLocks noChangeAspect="1" noChangeArrowheads="1"/>
          </p:cNvPicPr>
          <p:nvPr/>
        </p:nvPicPr>
        <p:blipFill>
          <a:blip r:embed="rId4" cstate="print"/>
          <a:srcRect/>
          <a:stretch>
            <a:fillRect/>
          </a:stretch>
        </p:blipFill>
        <p:spPr bwMode="auto">
          <a:xfrm>
            <a:off x="6629400" y="6361113"/>
            <a:ext cx="2147888" cy="300037"/>
          </a:xfrm>
          <a:prstGeom prst="rect">
            <a:avLst/>
          </a:prstGeom>
          <a:noFill/>
          <a:ln w="9525">
            <a:noFill/>
            <a:miter lim="800000"/>
            <a:headEnd/>
            <a:tailEnd/>
          </a:ln>
        </p:spPr>
      </p:pic>
      <p:pic>
        <p:nvPicPr>
          <p:cNvPr id="35844" name="Picture 4"/>
          <p:cNvPicPr>
            <a:picLocks noChangeAspect="1" noChangeArrowheads="1"/>
          </p:cNvPicPr>
          <p:nvPr/>
        </p:nvPicPr>
        <p:blipFill>
          <a:blip r:embed="rId5" cstate="print"/>
          <a:srcRect/>
          <a:stretch>
            <a:fillRect/>
          </a:stretch>
        </p:blipFill>
        <p:spPr bwMode="auto">
          <a:xfrm>
            <a:off x="6626225" y="5943600"/>
            <a:ext cx="460375" cy="315913"/>
          </a:xfrm>
          <a:prstGeom prst="rect">
            <a:avLst/>
          </a:prstGeom>
          <a:noFill/>
          <a:ln w="9525">
            <a:noFill/>
            <a:miter lim="800000"/>
            <a:headEnd/>
            <a:tailEnd/>
          </a:ln>
        </p:spPr>
      </p:pic>
      <p:sp>
        <p:nvSpPr>
          <p:cNvPr id="13" name="TextBox 12"/>
          <p:cNvSpPr txBox="1"/>
          <p:nvPr/>
        </p:nvSpPr>
        <p:spPr>
          <a:xfrm>
            <a:off x="1153749" y="-128215"/>
            <a:ext cx="8382000" cy="769441"/>
          </a:xfrm>
          <a:prstGeom prst="rect">
            <a:avLst/>
          </a:prstGeom>
          <a:noFill/>
        </p:spPr>
        <p:txBody>
          <a:bodyPr wrap="square" rtlCol="0">
            <a:spAutoFit/>
          </a:bodyPr>
          <a:lstStyle/>
          <a:p>
            <a:r>
              <a:rPr lang="en-US" sz="4400" dirty="0" smtClean="0">
                <a:latin typeface="Arial Narrow" pitchFamily="34" charset="0"/>
              </a:rPr>
              <a:t>Eliminate supplemental feeding.</a:t>
            </a:r>
            <a:endParaRPr lang="en-US" sz="4400" dirty="0">
              <a:latin typeface="Arial Narrow" pitchFamily="34"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7549" y="579562"/>
            <a:ext cx="6847251" cy="5135438"/>
          </a:xfrm>
          <a:prstGeom prst="rect">
            <a:avLst/>
          </a:prstGeom>
        </p:spPr>
      </p:pic>
    </p:spTree>
    <p:extLst>
      <p:ext uri="{BB962C8B-B14F-4D97-AF65-F5344CB8AC3E}">
        <p14:creationId xmlns:p14="http://schemas.microsoft.com/office/powerpoint/2010/main" val="203047208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228600" y="5943600"/>
            <a:ext cx="3200400" cy="530225"/>
          </a:xfrm>
          <a:prstGeom prst="rect">
            <a:avLst/>
          </a:prstGeom>
          <a:noFill/>
          <a:ln w="9525">
            <a:noFill/>
            <a:miter lim="800000"/>
            <a:headEnd/>
            <a:tailEnd/>
          </a:ln>
        </p:spPr>
      </p:pic>
      <p:pic>
        <p:nvPicPr>
          <p:cNvPr id="31747" name="Picture 3"/>
          <p:cNvPicPr>
            <a:picLocks noChangeAspect="1" noChangeArrowheads="1"/>
          </p:cNvPicPr>
          <p:nvPr/>
        </p:nvPicPr>
        <p:blipFill>
          <a:blip r:embed="rId4" cstate="print"/>
          <a:srcRect/>
          <a:stretch>
            <a:fillRect/>
          </a:stretch>
        </p:blipFill>
        <p:spPr bwMode="auto">
          <a:xfrm>
            <a:off x="6629400" y="6361113"/>
            <a:ext cx="2147888" cy="300037"/>
          </a:xfrm>
          <a:prstGeom prst="rect">
            <a:avLst/>
          </a:prstGeom>
          <a:noFill/>
          <a:ln w="9525">
            <a:noFill/>
            <a:miter lim="800000"/>
            <a:headEnd/>
            <a:tailEnd/>
          </a:ln>
        </p:spPr>
      </p:pic>
      <p:pic>
        <p:nvPicPr>
          <p:cNvPr id="31748" name="Picture 4"/>
          <p:cNvPicPr>
            <a:picLocks noChangeAspect="1" noChangeArrowheads="1"/>
          </p:cNvPicPr>
          <p:nvPr/>
        </p:nvPicPr>
        <p:blipFill>
          <a:blip r:embed="rId5" cstate="print"/>
          <a:srcRect/>
          <a:stretch>
            <a:fillRect/>
          </a:stretch>
        </p:blipFill>
        <p:spPr bwMode="auto">
          <a:xfrm>
            <a:off x="6626225" y="5943600"/>
            <a:ext cx="460375" cy="315913"/>
          </a:xfrm>
          <a:prstGeom prst="rect">
            <a:avLst/>
          </a:prstGeom>
          <a:noFill/>
          <a:ln w="9525">
            <a:noFill/>
            <a:miter lim="800000"/>
            <a:headEnd/>
            <a:tailEnd/>
          </a:ln>
        </p:spPr>
      </p:pic>
      <p:sp>
        <p:nvSpPr>
          <p:cNvPr id="31749" name="Rectangle 9"/>
          <p:cNvSpPr>
            <a:spLocks noChangeArrowheads="1"/>
          </p:cNvSpPr>
          <p:nvPr/>
        </p:nvSpPr>
        <p:spPr bwMode="auto">
          <a:xfrm>
            <a:off x="0" y="0"/>
            <a:ext cx="4572000" cy="3754874"/>
          </a:xfrm>
          <a:prstGeom prst="rect">
            <a:avLst/>
          </a:prstGeom>
          <a:noFill/>
          <a:ln w="9525" algn="ctr">
            <a:noFill/>
            <a:miter lim="800000"/>
            <a:headEnd/>
            <a:tailEnd/>
          </a:ln>
        </p:spPr>
        <p:txBody>
          <a:bodyPr>
            <a:spAutoFit/>
          </a:bodyPr>
          <a:lstStyle/>
          <a:p>
            <a:r>
              <a:rPr lang="en-US" sz="2800" b="1" u="sng" dirty="0"/>
              <a:t>Hazing Techniques</a:t>
            </a:r>
          </a:p>
          <a:p>
            <a:pPr>
              <a:buFont typeface="Arial" pitchFamily="34" charset="0"/>
              <a:buChar char="•"/>
            </a:pPr>
            <a:r>
              <a:rPr lang="en-US" sz="2800" b="1" dirty="0"/>
              <a:t>Pyrotechnics</a:t>
            </a:r>
          </a:p>
          <a:p>
            <a:pPr>
              <a:buFont typeface="Arial" pitchFamily="34" charset="0"/>
              <a:buChar char="•"/>
            </a:pPr>
            <a:r>
              <a:rPr lang="en-US" sz="2800" b="1" dirty="0"/>
              <a:t>Dog Chase</a:t>
            </a:r>
          </a:p>
          <a:p>
            <a:pPr>
              <a:buFont typeface="Arial" pitchFamily="34" charset="0"/>
              <a:buChar char="•"/>
            </a:pPr>
            <a:r>
              <a:rPr lang="en-US" sz="2800" b="1" dirty="0"/>
              <a:t>R/C Boat Chase</a:t>
            </a:r>
          </a:p>
          <a:p>
            <a:pPr>
              <a:buFont typeface="Arial" pitchFamily="34" charset="0"/>
              <a:buChar char="•"/>
            </a:pPr>
            <a:r>
              <a:rPr lang="en-US" sz="2800" b="1" dirty="0" smtClean="0"/>
              <a:t>Boat </a:t>
            </a:r>
            <a:r>
              <a:rPr lang="en-US" sz="2800" b="1" dirty="0"/>
              <a:t>Chase</a:t>
            </a:r>
          </a:p>
          <a:p>
            <a:pPr>
              <a:buFont typeface="Arial" pitchFamily="34" charset="0"/>
              <a:buChar char="•"/>
            </a:pPr>
            <a:r>
              <a:rPr lang="en-US" sz="2800" b="1" dirty="0" smtClean="0"/>
              <a:t>Laser (night)</a:t>
            </a:r>
            <a:endParaRPr lang="en-US" sz="2800" b="1" dirty="0"/>
          </a:p>
        </p:txBody>
      </p:sp>
      <p:pic>
        <p:nvPicPr>
          <p:cNvPr id="31750" name="Picture 10" descr="pyros2"/>
          <p:cNvPicPr>
            <a:picLocks noChangeAspect="1" noChangeArrowheads="1"/>
          </p:cNvPicPr>
          <p:nvPr/>
        </p:nvPicPr>
        <p:blipFill>
          <a:blip r:embed="rId6" cstate="print">
            <a:lum bright="21000" contrast="3000"/>
          </a:blip>
          <a:srcRect/>
          <a:stretch>
            <a:fillRect/>
          </a:stretch>
        </p:blipFill>
        <p:spPr bwMode="auto">
          <a:xfrm>
            <a:off x="6096000" y="228600"/>
            <a:ext cx="3048000" cy="2286000"/>
          </a:xfrm>
          <a:prstGeom prst="rect">
            <a:avLst/>
          </a:prstGeom>
          <a:noFill/>
          <a:ln w="9525">
            <a:noFill/>
            <a:miter lim="800000"/>
            <a:headEnd/>
            <a:tailEnd/>
          </a:ln>
        </p:spPr>
      </p:pic>
      <p:pic>
        <p:nvPicPr>
          <p:cNvPr id="31751" name="Picture 11" descr="CodyKayak"/>
          <p:cNvPicPr>
            <a:picLocks noChangeAspect="1" noChangeArrowheads="1"/>
          </p:cNvPicPr>
          <p:nvPr/>
        </p:nvPicPr>
        <p:blipFill>
          <a:blip r:embed="rId7" cstate="print"/>
          <a:srcRect/>
          <a:stretch>
            <a:fillRect/>
          </a:stretch>
        </p:blipFill>
        <p:spPr bwMode="auto">
          <a:xfrm>
            <a:off x="6096000" y="2514600"/>
            <a:ext cx="3048000" cy="2286000"/>
          </a:xfrm>
          <a:prstGeom prst="rect">
            <a:avLst/>
          </a:prstGeom>
          <a:noFill/>
          <a:ln w="9525">
            <a:noFill/>
            <a:miter lim="800000"/>
            <a:headEnd/>
            <a:tailEnd/>
          </a:ln>
        </p:spPr>
      </p:pic>
      <p:pic>
        <p:nvPicPr>
          <p:cNvPr id="31752" name="Picture 12" descr="RCboat2"/>
          <p:cNvPicPr>
            <a:picLocks noChangeAspect="1" noChangeArrowheads="1"/>
          </p:cNvPicPr>
          <p:nvPr/>
        </p:nvPicPr>
        <p:blipFill>
          <a:blip r:embed="rId8" cstate="print"/>
          <a:srcRect/>
          <a:stretch>
            <a:fillRect/>
          </a:stretch>
        </p:blipFill>
        <p:spPr bwMode="auto">
          <a:xfrm>
            <a:off x="2895600" y="2819400"/>
            <a:ext cx="3200400" cy="2398713"/>
          </a:xfrm>
          <a:prstGeom prst="rect">
            <a:avLst/>
          </a:prstGeom>
          <a:noFill/>
          <a:ln w="9525">
            <a:noFill/>
            <a:miter lim="800000"/>
            <a:headEnd/>
            <a:tailEnd/>
          </a:ln>
        </p:spPr>
      </p:pic>
      <p:pic>
        <p:nvPicPr>
          <p:cNvPr id="51201" name="Picture 1" descr="C:\Documents and Settings\rzega.WE\Desktop\Tipgoosedog.JPG"/>
          <p:cNvPicPr>
            <a:picLocks noChangeAspect="1" noChangeArrowheads="1"/>
          </p:cNvPicPr>
          <p:nvPr/>
        </p:nvPicPr>
        <p:blipFill>
          <a:blip r:embed="rId9" cstate="print"/>
          <a:srcRect l="35716" t="41110" r="34230" b="29230"/>
          <a:stretch>
            <a:fillRect/>
          </a:stretch>
        </p:blipFill>
        <p:spPr bwMode="auto">
          <a:xfrm>
            <a:off x="3124200" y="609600"/>
            <a:ext cx="2985496" cy="2209800"/>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228600" y="5943600"/>
            <a:ext cx="3200400" cy="530225"/>
          </a:xfrm>
          <a:prstGeom prst="rect">
            <a:avLst/>
          </a:prstGeom>
          <a:noFill/>
          <a:ln w="9525">
            <a:noFill/>
            <a:miter lim="800000"/>
            <a:headEnd/>
            <a:tailEnd/>
          </a:ln>
        </p:spPr>
      </p:pic>
      <p:pic>
        <p:nvPicPr>
          <p:cNvPr id="28675" name="Picture 3"/>
          <p:cNvPicPr>
            <a:picLocks noChangeAspect="1" noChangeArrowheads="1"/>
          </p:cNvPicPr>
          <p:nvPr/>
        </p:nvPicPr>
        <p:blipFill>
          <a:blip r:embed="rId4" cstate="print"/>
          <a:srcRect/>
          <a:stretch>
            <a:fillRect/>
          </a:stretch>
        </p:blipFill>
        <p:spPr bwMode="auto">
          <a:xfrm>
            <a:off x="6629400" y="6361113"/>
            <a:ext cx="2147888" cy="300037"/>
          </a:xfrm>
          <a:prstGeom prst="rect">
            <a:avLst/>
          </a:prstGeom>
          <a:noFill/>
          <a:ln w="9525">
            <a:noFill/>
            <a:miter lim="800000"/>
            <a:headEnd/>
            <a:tailEnd/>
          </a:ln>
        </p:spPr>
      </p:pic>
      <p:pic>
        <p:nvPicPr>
          <p:cNvPr id="28676" name="Picture 4"/>
          <p:cNvPicPr>
            <a:picLocks noChangeAspect="1" noChangeArrowheads="1"/>
          </p:cNvPicPr>
          <p:nvPr/>
        </p:nvPicPr>
        <p:blipFill>
          <a:blip r:embed="rId5" cstate="print"/>
          <a:srcRect/>
          <a:stretch>
            <a:fillRect/>
          </a:stretch>
        </p:blipFill>
        <p:spPr bwMode="auto">
          <a:xfrm>
            <a:off x="6626225" y="5943600"/>
            <a:ext cx="460375" cy="315913"/>
          </a:xfrm>
          <a:prstGeom prst="rect">
            <a:avLst/>
          </a:prstGeom>
          <a:noFill/>
          <a:ln w="9525">
            <a:noFill/>
            <a:miter lim="800000"/>
            <a:headEnd/>
            <a:tailEnd/>
          </a:ln>
        </p:spPr>
      </p:pic>
      <p:sp>
        <p:nvSpPr>
          <p:cNvPr id="28677" name="Rectangle 7"/>
          <p:cNvSpPr>
            <a:spLocks noChangeArrowheads="1"/>
          </p:cNvSpPr>
          <p:nvPr/>
        </p:nvSpPr>
        <p:spPr bwMode="auto">
          <a:xfrm>
            <a:off x="304800" y="838200"/>
            <a:ext cx="8610600" cy="519113"/>
          </a:xfrm>
          <a:prstGeom prst="rect">
            <a:avLst/>
          </a:prstGeom>
          <a:noFill/>
          <a:ln w="9525" algn="ctr">
            <a:noFill/>
            <a:miter lim="800000"/>
            <a:headEnd/>
            <a:tailEnd/>
          </a:ln>
        </p:spPr>
        <p:txBody>
          <a:bodyPr>
            <a:spAutoFit/>
          </a:bodyPr>
          <a:lstStyle/>
          <a:p>
            <a:r>
              <a:rPr lang="en-US" sz="2800" b="1">
                <a:solidFill>
                  <a:schemeClr val="bg2"/>
                </a:solidFill>
              </a:rPr>
              <a:t>Pyrotechnics:</a:t>
            </a:r>
          </a:p>
        </p:txBody>
      </p:sp>
      <p:sp>
        <p:nvSpPr>
          <p:cNvPr id="28678" name="Text Box 10"/>
          <p:cNvSpPr txBox="1">
            <a:spLocks noChangeArrowheads="1"/>
          </p:cNvSpPr>
          <p:nvPr/>
        </p:nvSpPr>
        <p:spPr bwMode="auto">
          <a:xfrm>
            <a:off x="381000" y="1447800"/>
            <a:ext cx="3276600" cy="1604963"/>
          </a:xfrm>
          <a:prstGeom prst="rect">
            <a:avLst/>
          </a:prstGeom>
          <a:noFill/>
          <a:ln w="9525" algn="ctr">
            <a:noFill/>
            <a:miter lim="800000"/>
            <a:headEnd/>
            <a:tailEnd/>
          </a:ln>
        </p:spPr>
        <p:txBody>
          <a:bodyPr>
            <a:spAutoFit/>
          </a:bodyPr>
          <a:lstStyle/>
          <a:p>
            <a:r>
              <a:rPr lang="en-US" dirty="0"/>
              <a:t>Advantages:</a:t>
            </a:r>
          </a:p>
          <a:p>
            <a:pPr marL="285750" indent="-285750">
              <a:buFont typeface="Arial" panose="020B0604020202020204" pitchFamily="34" charset="0"/>
              <a:buChar char="•"/>
            </a:pPr>
            <a:r>
              <a:rPr lang="en-US" dirty="0"/>
              <a:t> Loud – startles birds</a:t>
            </a:r>
          </a:p>
          <a:p>
            <a:pPr marL="285750" indent="-285750">
              <a:buFont typeface="Arial" panose="020B0604020202020204" pitchFamily="34" charset="0"/>
              <a:buChar char="•"/>
            </a:pPr>
            <a:r>
              <a:rPr lang="en-US" dirty="0"/>
              <a:t> Affordable</a:t>
            </a:r>
          </a:p>
          <a:p>
            <a:pPr marL="285750" indent="-285750">
              <a:buFont typeface="Arial" panose="020B0604020202020204" pitchFamily="34" charset="0"/>
              <a:buChar char="•"/>
            </a:pPr>
            <a:r>
              <a:rPr lang="en-US" dirty="0"/>
              <a:t> Easy to use</a:t>
            </a:r>
          </a:p>
        </p:txBody>
      </p:sp>
      <p:pic>
        <p:nvPicPr>
          <p:cNvPr id="28679" name="Picture 13" descr="resize?sq=140&amp;uid=38761364"/>
          <p:cNvPicPr>
            <a:picLocks noChangeAspect="1" noChangeArrowheads="1"/>
          </p:cNvPicPr>
          <p:nvPr/>
        </p:nvPicPr>
        <p:blipFill>
          <a:blip r:embed="rId6" cstate="print"/>
          <a:srcRect/>
          <a:stretch>
            <a:fillRect/>
          </a:stretch>
        </p:blipFill>
        <p:spPr bwMode="auto">
          <a:xfrm rot="18234315">
            <a:off x="3949397" y="2044397"/>
            <a:ext cx="1504950" cy="1504950"/>
          </a:xfrm>
          <a:prstGeom prst="rect">
            <a:avLst/>
          </a:prstGeom>
          <a:noFill/>
          <a:ln w="9525">
            <a:noFill/>
            <a:miter lim="800000"/>
            <a:headEnd/>
            <a:tailEnd/>
          </a:ln>
        </p:spPr>
      </p:pic>
      <p:pic>
        <p:nvPicPr>
          <p:cNvPr id="28681" name="Picture 17" descr="LP Gas Cannon"/>
          <p:cNvPicPr>
            <a:picLocks noChangeAspect="1" noChangeArrowheads="1"/>
          </p:cNvPicPr>
          <p:nvPr/>
        </p:nvPicPr>
        <p:blipFill>
          <a:blip r:embed="rId7" cstate="print"/>
          <a:srcRect/>
          <a:stretch>
            <a:fillRect/>
          </a:stretch>
        </p:blipFill>
        <p:spPr bwMode="auto">
          <a:xfrm>
            <a:off x="5381037" y="3440510"/>
            <a:ext cx="3200400" cy="2000250"/>
          </a:xfrm>
          <a:prstGeom prst="rect">
            <a:avLst/>
          </a:prstGeom>
          <a:noFill/>
          <a:ln w="9525">
            <a:noFill/>
            <a:miter lim="800000"/>
            <a:headEnd/>
            <a:tailEnd/>
          </a:ln>
        </p:spPr>
      </p:pic>
      <p:sp>
        <p:nvSpPr>
          <p:cNvPr id="28682" name="Text Box 18"/>
          <p:cNvSpPr txBox="1">
            <a:spLocks noChangeArrowheads="1"/>
          </p:cNvSpPr>
          <p:nvPr/>
        </p:nvSpPr>
        <p:spPr bwMode="auto">
          <a:xfrm>
            <a:off x="381000" y="3581400"/>
            <a:ext cx="3276600" cy="2723823"/>
          </a:xfrm>
          <a:prstGeom prst="rect">
            <a:avLst/>
          </a:prstGeom>
          <a:noFill/>
          <a:ln w="9525" algn="ctr">
            <a:noFill/>
            <a:miter lim="800000"/>
            <a:headEnd/>
            <a:tailEnd/>
          </a:ln>
        </p:spPr>
        <p:txBody>
          <a:bodyPr wrap="square">
            <a:spAutoFit/>
          </a:bodyPr>
          <a:lstStyle/>
          <a:p>
            <a:r>
              <a:rPr lang="en-US" u="sng" dirty="0"/>
              <a:t>Disadvantages:</a:t>
            </a:r>
          </a:p>
          <a:p>
            <a:pPr marL="285750" indent="-285750">
              <a:buFont typeface="Arial" panose="020B0604020202020204" pitchFamily="34" charset="0"/>
              <a:buChar char="•"/>
            </a:pPr>
            <a:r>
              <a:rPr lang="en-US" dirty="0"/>
              <a:t>Scares people too!</a:t>
            </a:r>
          </a:p>
          <a:p>
            <a:pPr marL="285750" indent="-285750">
              <a:buFont typeface="Arial" panose="020B0604020202020204" pitchFamily="34" charset="0"/>
              <a:buChar char="•"/>
            </a:pPr>
            <a:r>
              <a:rPr lang="en-US" dirty="0" smtClean="0"/>
              <a:t>Can be dangerous if improperly used</a:t>
            </a:r>
            <a:endParaRPr lang="en-US" dirty="0" smtClean="0"/>
          </a:p>
          <a:p>
            <a:pPr marL="285750" indent="-285750">
              <a:buFont typeface="Arial" panose="020B0604020202020204" pitchFamily="34" charset="0"/>
              <a:buChar char="•"/>
            </a:pPr>
            <a:r>
              <a:rPr lang="en-US" dirty="0" smtClean="0"/>
              <a:t>Potential fire hazard</a:t>
            </a:r>
          </a:p>
          <a:p>
            <a:endParaRPr lang="en-US" dirty="0"/>
          </a:p>
          <a:p>
            <a:endParaRPr lang="en-US" dirty="0"/>
          </a:p>
        </p:txBody>
      </p:sp>
      <p:pic>
        <p:nvPicPr>
          <p:cNvPr id="122884" name="Picture 4" descr="http://www.gemplers.com/images/items/RASS-lrg.jpg"/>
          <p:cNvPicPr>
            <a:picLocks noChangeAspect="1" noChangeArrowheads="1"/>
          </p:cNvPicPr>
          <p:nvPr/>
        </p:nvPicPr>
        <p:blipFill>
          <a:blip r:embed="rId8" cstate="print"/>
          <a:srcRect/>
          <a:stretch>
            <a:fillRect/>
          </a:stretch>
        </p:blipFill>
        <p:spPr bwMode="auto">
          <a:xfrm>
            <a:off x="5381037" y="665957"/>
            <a:ext cx="3762963" cy="1828800"/>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228600" y="5943600"/>
            <a:ext cx="3200400" cy="530225"/>
          </a:xfrm>
          <a:prstGeom prst="rect">
            <a:avLst/>
          </a:prstGeom>
          <a:noFill/>
          <a:ln w="9525">
            <a:noFill/>
            <a:miter lim="800000"/>
            <a:headEnd/>
            <a:tailEnd/>
          </a:ln>
        </p:spPr>
      </p:pic>
      <p:pic>
        <p:nvPicPr>
          <p:cNvPr id="28675" name="Picture 3"/>
          <p:cNvPicPr>
            <a:picLocks noChangeAspect="1" noChangeArrowheads="1"/>
          </p:cNvPicPr>
          <p:nvPr/>
        </p:nvPicPr>
        <p:blipFill>
          <a:blip r:embed="rId4" cstate="print"/>
          <a:srcRect/>
          <a:stretch>
            <a:fillRect/>
          </a:stretch>
        </p:blipFill>
        <p:spPr bwMode="auto">
          <a:xfrm>
            <a:off x="6629400" y="6361113"/>
            <a:ext cx="2147888" cy="300037"/>
          </a:xfrm>
          <a:prstGeom prst="rect">
            <a:avLst/>
          </a:prstGeom>
          <a:noFill/>
          <a:ln w="9525">
            <a:noFill/>
            <a:miter lim="800000"/>
            <a:headEnd/>
            <a:tailEnd/>
          </a:ln>
        </p:spPr>
      </p:pic>
      <p:pic>
        <p:nvPicPr>
          <p:cNvPr id="28676" name="Picture 4"/>
          <p:cNvPicPr>
            <a:picLocks noChangeAspect="1" noChangeArrowheads="1"/>
          </p:cNvPicPr>
          <p:nvPr/>
        </p:nvPicPr>
        <p:blipFill>
          <a:blip r:embed="rId5" cstate="print"/>
          <a:srcRect/>
          <a:stretch>
            <a:fillRect/>
          </a:stretch>
        </p:blipFill>
        <p:spPr bwMode="auto">
          <a:xfrm>
            <a:off x="6626225" y="5943600"/>
            <a:ext cx="460375" cy="315913"/>
          </a:xfrm>
          <a:prstGeom prst="rect">
            <a:avLst/>
          </a:prstGeom>
          <a:noFill/>
          <a:ln w="9525">
            <a:noFill/>
            <a:miter lim="800000"/>
            <a:headEnd/>
            <a:tailEnd/>
          </a:ln>
        </p:spPr>
      </p:pic>
      <p:sp>
        <p:nvSpPr>
          <p:cNvPr id="28677" name="Rectangle 7"/>
          <p:cNvSpPr>
            <a:spLocks noChangeArrowheads="1"/>
          </p:cNvSpPr>
          <p:nvPr/>
        </p:nvSpPr>
        <p:spPr bwMode="auto">
          <a:xfrm>
            <a:off x="304800" y="838200"/>
            <a:ext cx="8610600" cy="519113"/>
          </a:xfrm>
          <a:prstGeom prst="rect">
            <a:avLst/>
          </a:prstGeom>
          <a:noFill/>
          <a:ln w="9525" algn="ctr">
            <a:noFill/>
            <a:miter lim="800000"/>
            <a:headEnd/>
            <a:tailEnd/>
          </a:ln>
        </p:spPr>
        <p:txBody>
          <a:bodyPr>
            <a:spAutoFit/>
          </a:bodyPr>
          <a:lstStyle/>
          <a:p>
            <a:r>
              <a:rPr lang="en-US" sz="2800" b="1">
                <a:solidFill>
                  <a:schemeClr val="bg2"/>
                </a:solidFill>
              </a:rPr>
              <a:t>Pyrotechnics:</a:t>
            </a:r>
          </a:p>
        </p:txBody>
      </p:sp>
      <p:sp>
        <p:nvSpPr>
          <p:cNvPr id="28678" name="Text Box 10"/>
          <p:cNvSpPr txBox="1">
            <a:spLocks noChangeArrowheads="1"/>
          </p:cNvSpPr>
          <p:nvPr/>
        </p:nvSpPr>
        <p:spPr bwMode="auto">
          <a:xfrm>
            <a:off x="381000" y="1447800"/>
            <a:ext cx="3276600" cy="1604963"/>
          </a:xfrm>
          <a:prstGeom prst="rect">
            <a:avLst/>
          </a:prstGeom>
          <a:noFill/>
          <a:ln w="9525" algn="ctr">
            <a:noFill/>
            <a:miter lim="800000"/>
            <a:headEnd/>
            <a:tailEnd/>
          </a:ln>
        </p:spPr>
        <p:txBody>
          <a:bodyPr>
            <a:spAutoFit/>
          </a:bodyPr>
          <a:lstStyle/>
          <a:p>
            <a:r>
              <a:rPr lang="en-US" dirty="0"/>
              <a:t>Advantages:</a:t>
            </a:r>
          </a:p>
          <a:p>
            <a:pPr marL="285750" indent="-285750">
              <a:buFont typeface="Arial" panose="020B0604020202020204" pitchFamily="34" charset="0"/>
              <a:buChar char="•"/>
            </a:pPr>
            <a:r>
              <a:rPr lang="en-US" dirty="0"/>
              <a:t> Loud – startles birds</a:t>
            </a:r>
          </a:p>
          <a:p>
            <a:pPr marL="285750" indent="-285750">
              <a:buFont typeface="Arial" panose="020B0604020202020204" pitchFamily="34" charset="0"/>
              <a:buChar char="•"/>
            </a:pPr>
            <a:r>
              <a:rPr lang="en-US" dirty="0"/>
              <a:t> Affordable</a:t>
            </a:r>
          </a:p>
          <a:p>
            <a:pPr marL="285750" indent="-285750">
              <a:buFont typeface="Arial" panose="020B0604020202020204" pitchFamily="34" charset="0"/>
              <a:buChar char="•"/>
            </a:pPr>
            <a:r>
              <a:rPr lang="en-US" dirty="0"/>
              <a:t> Easy to use</a:t>
            </a:r>
          </a:p>
        </p:txBody>
      </p:sp>
      <p:pic>
        <p:nvPicPr>
          <p:cNvPr id="28679" name="Picture 13" descr="resize?sq=140&amp;uid=38761364"/>
          <p:cNvPicPr>
            <a:picLocks noChangeAspect="1" noChangeArrowheads="1"/>
          </p:cNvPicPr>
          <p:nvPr/>
        </p:nvPicPr>
        <p:blipFill>
          <a:blip r:embed="rId6" cstate="print"/>
          <a:srcRect/>
          <a:stretch>
            <a:fillRect/>
          </a:stretch>
        </p:blipFill>
        <p:spPr bwMode="auto">
          <a:xfrm rot="18234315">
            <a:off x="3949397" y="2044397"/>
            <a:ext cx="1504950" cy="1504950"/>
          </a:xfrm>
          <a:prstGeom prst="rect">
            <a:avLst/>
          </a:prstGeom>
          <a:noFill/>
          <a:ln w="9525">
            <a:noFill/>
            <a:miter lim="800000"/>
            <a:headEnd/>
            <a:tailEnd/>
          </a:ln>
        </p:spPr>
      </p:pic>
      <p:pic>
        <p:nvPicPr>
          <p:cNvPr id="28681" name="Picture 17" descr="LP Gas Cannon"/>
          <p:cNvPicPr>
            <a:picLocks noChangeAspect="1" noChangeArrowheads="1"/>
          </p:cNvPicPr>
          <p:nvPr/>
        </p:nvPicPr>
        <p:blipFill>
          <a:blip r:embed="rId7" cstate="print"/>
          <a:srcRect/>
          <a:stretch>
            <a:fillRect/>
          </a:stretch>
        </p:blipFill>
        <p:spPr bwMode="auto">
          <a:xfrm>
            <a:off x="5381037" y="3440510"/>
            <a:ext cx="3200400" cy="2000250"/>
          </a:xfrm>
          <a:prstGeom prst="rect">
            <a:avLst/>
          </a:prstGeom>
          <a:noFill/>
          <a:ln w="9525">
            <a:noFill/>
            <a:miter lim="800000"/>
            <a:headEnd/>
            <a:tailEnd/>
          </a:ln>
        </p:spPr>
      </p:pic>
      <p:sp>
        <p:nvSpPr>
          <p:cNvPr id="28682" name="Text Box 18"/>
          <p:cNvSpPr txBox="1">
            <a:spLocks noChangeArrowheads="1"/>
          </p:cNvSpPr>
          <p:nvPr/>
        </p:nvSpPr>
        <p:spPr bwMode="auto">
          <a:xfrm>
            <a:off x="381000" y="3581400"/>
            <a:ext cx="3276600" cy="2723823"/>
          </a:xfrm>
          <a:prstGeom prst="rect">
            <a:avLst/>
          </a:prstGeom>
          <a:noFill/>
          <a:ln w="9525" algn="ctr">
            <a:noFill/>
            <a:miter lim="800000"/>
            <a:headEnd/>
            <a:tailEnd/>
          </a:ln>
        </p:spPr>
        <p:txBody>
          <a:bodyPr wrap="square">
            <a:spAutoFit/>
          </a:bodyPr>
          <a:lstStyle/>
          <a:p>
            <a:r>
              <a:rPr lang="en-US" u="sng" dirty="0"/>
              <a:t>Disadvantages:</a:t>
            </a:r>
          </a:p>
          <a:p>
            <a:pPr marL="285750" indent="-285750">
              <a:buFont typeface="Arial" panose="020B0604020202020204" pitchFamily="34" charset="0"/>
              <a:buChar char="•"/>
            </a:pPr>
            <a:r>
              <a:rPr lang="en-US" dirty="0"/>
              <a:t>Scares people too!</a:t>
            </a:r>
          </a:p>
          <a:p>
            <a:pPr marL="285750" indent="-285750">
              <a:buFont typeface="Arial" panose="020B0604020202020204" pitchFamily="34" charset="0"/>
              <a:buChar char="•"/>
            </a:pPr>
            <a:r>
              <a:rPr lang="en-US" dirty="0" smtClean="0"/>
              <a:t>Can be dangerous if improperly used</a:t>
            </a:r>
            <a:endParaRPr lang="en-US" dirty="0" smtClean="0"/>
          </a:p>
          <a:p>
            <a:pPr marL="285750" indent="-285750">
              <a:buFont typeface="Arial" panose="020B0604020202020204" pitchFamily="34" charset="0"/>
              <a:buChar char="•"/>
            </a:pPr>
            <a:r>
              <a:rPr lang="en-US" dirty="0" smtClean="0"/>
              <a:t>Potential fire hazard</a:t>
            </a:r>
          </a:p>
          <a:p>
            <a:endParaRPr lang="en-US" dirty="0"/>
          </a:p>
          <a:p>
            <a:endParaRPr lang="en-US" dirty="0"/>
          </a:p>
        </p:txBody>
      </p:sp>
      <p:pic>
        <p:nvPicPr>
          <p:cNvPr id="122884" name="Picture 4" descr="http://www.gemplers.com/images/items/RASS-lrg.jpg"/>
          <p:cNvPicPr>
            <a:picLocks noChangeAspect="1" noChangeArrowheads="1"/>
          </p:cNvPicPr>
          <p:nvPr/>
        </p:nvPicPr>
        <p:blipFill>
          <a:blip r:embed="rId8" cstate="print"/>
          <a:srcRect/>
          <a:stretch>
            <a:fillRect/>
          </a:stretch>
        </p:blipFill>
        <p:spPr bwMode="auto">
          <a:xfrm>
            <a:off x="5381037" y="665957"/>
            <a:ext cx="3762963" cy="1828800"/>
          </a:xfrm>
          <a:prstGeom prst="rect">
            <a:avLst/>
          </a:prstGeom>
          <a:noFill/>
        </p:spPr>
      </p:pic>
    </p:spTree>
    <p:extLst>
      <p:ext uri="{BB962C8B-B14F-4D97-AF65-F5344CB8AC3E}">
        <p14:creationId xmlns:p14="http://schemas.microsoft.com/office/powerpoint/2010/main" val="13230726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09588" y="739775"/>
            <a:ext cx="8229600" cy="727075"/>
          </a:xfrm>
        </p:spPr>
        <p:txBody>
          <a:bodyPr/>
          <a:lstStyle/>
          <a:p>
            <a:r>
              <a:rPr lang="en-US" sz="3600" dirty="0" smtClean="0">
                <a:solidFill>
                  <a:schemeClr val="tx1"/>
                </a:solidFill>
                <a:latin typeface="Arial" pitchFamily="34" charset="0"/>
                <a:cs typeface="Arial" pitchFamily="34" charset="0"/>
              </a:rPr>
              <a:t>Nest Treatment Options</a:t>
            </a:r>
            <a:endParaRPr lang="en-US" sz="3600" dirty="0">
              <a:solidFill>
                <a:schemeClr val="tx1"/>
              </a:solidFill>
              <a:latin typeface="Arial" pitchFamily="34" charset="0"/>
              <a:cs typeface="Arial" pitchFamily="34" charset="0"/>
            </a:endParaRPr>
          </a:p>
        </p:txBody>
      </p:sp>
      <p:sp>
        <p:nvSpPr>
          <p:cNvPr id="8" name="Content Placeholder 7"/>
          <p:cNvSpPr>
            <a:spLocks noGrp="1"/>
          </p:cNvSpPr>
          <p:nvPr>
            <p:ph sz="half" idx="1"/>
          </p:nvPr>
        </p:nvSpPr>
        <p:spPr>
          <a:xfrm>
            <a:off x="152400" y="1600200"/>
            <a:ext cx="3505200" cy="4525963"/>
          </a:xfrm>
        </p:spPr>
        <p:txBody>
          <a:bodyPr/>
          <a:lstStyle/>
          <a:p>
            <a:r>
              <a:rPr lang="en-US" sz="2400" dirty="0" smtClean="0">
                <a:latin typeface="Arial" pitchFamily="34" charset="0"/>
                <a:cs typeface="Arial" pitchFamily="34" charset="0"/>
              </a:rPr>
              <a:t>DIY: Do It Yourself</a:t>
            </a:r>
          </a:p>
          <a:p>
            <a:r>
              <a:rPr lang="en-US" sz="2400" dirty="0" smtClean="0">
                <a:latin typeface="Arial" pitchFamily="34" charset="0"/>
                <a:cs typeface="Arial" pitchFamily="34" charset="0"/>
              </a:rPr>
              <a:t>Apply for a free online permit that allows you to oil/puncture/shake eggs on privately owned property.</a:t>
            </a:r>
          </a:p>
          <a:p>
            <a:r>
              <a:rPr lang="en-US" sz="2400" dirty="0" smtClean="0">
                <a:latin typeface="Arial" pitchFamily="34" charset="0"/>
                <a:cs typeface="Arial" pitchFamily="34" charset="0"/>
                <a:hlinkClick r:id="rId3"/>
              </a:rPr>
              <a:t>https://www.epermits.fws.gov/eRCGR/</a:t>
            </a:r>
            <a:endParaRPr lang="en-US" sz="2400" dirty="0" smtClean="0">
              <a:latin typeface="Arial" pitchFamily="34" charset="0"/>
              <a:cs typeface="Arial" pitchFamily="34" charset="0"/>
            </a:endParaRPr>
          </a:p>
          <a:p>
            <a:endParaRPr lang="en-US" dirty="0"/>
          </a:p>
        </p:txBody>
      </p:sp>
      <p:sp>
        <p:nvSpPr>
          <p:cNvPr id="9" name="Content Placeholder 8"/>
          <p:cNvSpPr>
            <a:spLocks noGrp="1"/>
          </p:cNvSpPr>
          <p:nvPr>
            <p:ph sz="half" idx="2"/>
          </p:nvPr>
        </p:nvSpPr>
        <p:spPr>
          <a:xfrm>
            <a:off x="5334000" y="1600200"/>
            <a:ext cx="3657600" cy="4525963"/>
          </a:xfrm>
        </p:spPr>
        <p:txBody>
          <a:bodyPr/>
          <a:lstStyle/>
          <a:p>
            <a:r>
              <a:rPr lang="en-US" sz="2400" dirty="0" smtClean="0">
                <a:latin typeface="Arial" pitchFamily="34" charset="0"/>
                <a:cs typeface="Arial" pitchFamily="34" charset="0"/>
              </a:rPr>
              <a:t>Hire an outside agency or company to do the work.</a:t>
            </a:r>
          </a:p>
          <a:p>
            <a:endParaRPr lang="en-US" dirty="0"/>
          </a:p>
        </p:txBody>
      </p:sp>
      <p:sp>
        <p:nvSpPr>
          <p:cNvPr id="10" name="Rectangle 9"/>
          <p:cNvSpPr/>
          <p:nvPr/>
        </p:nvSpPr>
        <p:spPr>
          <a:xfrm>
            <a:off x="3962400" y="1752600"/>
            <a:ext cx="1223412" cy="923330"/>
          </a:xfrm>
          <a:prstGeom prst="rect">
            <a:avLst/>
          </a:prstGeom>
          <a:noFill/>
        </p:spPr>
        <p:txBody>
          <a:bodyPr wrap="none" lIns="91440" tIns="45720" rIns="91440" bIns="45720">
            <a:spAutoFit/>
          </a:bodyPr>
          <a:lstStyle/>
          <a:p>
            <a:pPr algn="ctr"/>
            <a:r>
              <a:rPr lang="en-US"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OR</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96259" name="Picture 3" descr="C:\Documents and Settings\rzega.WE\Desktop\Geese\random photos\P1010248.JPG"/>
          <p:cNvPicPr>
            <a:picLocks noChangeAspect="1" noChangeArrowheads="1"/>
          </p:cNvPicPr>
          <p:nvPr/>
        </p:nvPicPr>
        <p:blipFill>
          <a:blip r:embed="rId4" cstate="print"/>
          <a:srcRect/>
          <a:stretch>
            <a:fillRect/>
          </a:stretch>
        </p:blipFill>
        <p:spPr bwMode="auto">
          <a:xfrm>
            <a:off x="3860800" y="2895600"/>
            <a:ext cx="5283200" cy="3962400"/>
          </a:xfrm>
          <a:prstGeom prst="rect">
            <a:avLst/>
          </a:prstGeom>
          <a:noFill/>
        </p:spPr>
      </p:pic>
      <p:pic>
        <p:nvPicPr>
          <p:cNvPr id="11" name="Picture 2"/>
          <p:cNvPicPr>
            <a:picLocks noChangeAspect="1" noChangeArrowheads="1"/>
          </p:cNvPicPr>
          <p:nvPr/>
        </p:nvPicPr>
        <p:blipFill>
          <a:blip r:embed="rId5" cstate="print"/>
          <a:srcRect/>
          <a:stretch>
            <a:fillRect/>
          </a:stretch>
        </p:blipFill>
        <p:spPr bwMode="auto">
          <a:xfrm>
            <a:off x="228600" y="5943600"/>
            <a:ext cx="3200400" cy="530225"/>
          </a:xfrm>
          <a:prstGeom prst="rect">
            <a:avLst/>
          </a:prstGeom>
          <a:noFill/>
          <a:ln w="9525">
            <a:noFill/>
            <a:miter lim="800000"/>
            <a:headEnd/>
            <a:tailEnd/>
          </a:ln>
        </p:spPr>
      </p:pic>
      <p:pic>
        <p:nvPicPr>
          <p:cNvPr id="12" name="Picture 3"/>
          <p:cNvPicPr>
            <a:picLocks noChangeAspect="1" noChangeArrowheads="1"/>
          </p:cNvPicPr>
          <p:nvPr/>
        </p:nvPicPr>
        <p:blipFill>
          <a:blip r:embed="rId6" cstate="print"/>
          <a:srcRect/>
          <a:stretch>
            <a:fillRect/>
          </a:stretch>
        </p:blipFill>
        <p:spPr bwMode="auto">
          <a:xfrm>
            <a:off x="6629400" y="6361113"/>
            <a:ext cx="2147888" cy="300037"/>
          </a:xfrm>
          <a:prstGeom prst="rect">
            <a:avLst/>
          </a:prstGeom>
          <a:noFill/>
          <a:ln w="9525">
            <a:noFill/>
            <a:miter lim="800000"/>
            <a:headEnd/>
            <a:tailEnd/>
          </a:ln>
        </p:spPr>
      </p:pic>
      <p:pic>
        <p:nvPicPr>
          <p:cNvPr id="13" name="Picture 4"/>
          <p:cNvPicPr>
            <a:picLocks noChangeAspect="1" noChangeArrowheads="1"/>
          </p:cNvPicPr>
          <p:nvPr/>
        </p:nvPicPr>
        <p:blipFill>
          <a:blip r:embed="rId7" cstate="print"/>
          <a:srcRect/>
          <a:stretch>
            <a:fillRect/>
          </a:stretch>
        </p:blipFill>
        <p:spPr bwMode="auto">
          <a:xfrm>
            <a:off x="6626225" y="5943600"/>
            <a:ext cx="460375" cy="315913"/>
          </a:xfrm>
          <a:prstGeom prst="rect">
            <a:avLst/>
          </a:prstGeom>
          <a:noFill/>
          <a:ln w="9525">
            <a:noFill/>
            <a:miter lim="800000"/>
            <a:headEnd/>
            <a:tailEnd/>
          </a:ln>
        </p:spPr>
      </p:pic>
      <p:sp>
        <p:nvSpPr>
          <p:cNvPr id="14" name="TextBox 13"/>
          <p:cNvSpPr txBox="1"/>
          <p:nvPr/>
        </p:nvSpPr>
        <p:spPr>
          <a:xfrm>
            <a:off x="165100" y="48568"/>
            <a:ext cx="8305800" cy="461665"/>
          </a:xfrm>
          <a:prstGeom prst="rect">
            <a:avLst/>
          </a:prstGeom>
          <a:noFill/>
        </p:spPr>
        <p:txBody>
          <a:bodyPr wrap="square" rtlCol="0">
            <a:spAutoFit/>
          </a:bodyPr>
          <a:lstStyle/>
          <a:p>
            <a:r>
              <a:rPr lang="en-US" sz="2400" dirty="0" smtClean="0"/>
              <a:t>Canada Goose Nest Management</a:t>
            </a:r>
            <a:endParaRPr lang="en-US" sz="2400"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p:cNvPicPr>
            <a:picLocks noChangeAspect="1" noChangeArrowheads="1"/>
          </p:cNvPicPr>
          <p:nvPr/>
        </p:nvPicPr>
        <p:blipFill>
          <a:blip r:embed="rId3" cstate="print"/>
          <a:srcRect/>
          <a:stretch>
            <a:fillRect/>
          </a:stretch>
        </p:blipFill>
        <p:spPr bwMode="auto">
          <a:xfrm>
            <a:off x="228600" y="5943600"/>
            <a:ext cx="3200400" cy="530225"/>
          </a:xfrm>
          <a:prstGeom prst="rect">
            <a:avLst/>
          </a:prstGeom>
          <a:noFill/>
          <a:ln w="9525">
            <a:noFill/>
            <a:miter lim="800000"/>
            <a:headEnd/>
            <a:tailEnd/>
          </a:ln>
        </p:spPr>
      </p:pic>
      <p:pic>
        <p:nvPicPr>
          <p:cNvPr id="1028" name="Picture 3"/>
          <p:cNvPicPr>
            <a:picLocks noChangeAspect="1" noChangeArrowheads="1"/>
          </p:cNvPicPr>
          <p:nvPr/>
        </p:nvPicPr>
        <p:blipFill>
          <a:blip r:embed="rId4" cstate="print"/>
          <a:srcRect/>
          <a:stretch>
            <a:fillRect/>
          </a:stretch>
        </p:blipFill>
        <p:spPr bwMode="auto">
          <a:xfrm>
            <a:off x="6629400" y="6361113"/>
            <a:ext cx="2147888" cy="300037"/>
          </a:xfrm>
          <a:prstGeom prst="rect">
            <a:avLst/>
          </a:prstGeom>
          <a:noFill/>
          <a:ln w="9525">
            <a:noFill/>
            <a:miter lim="800000"/>
            <a:headEnd/>
            <a:tailEnd/>
          </a:ln>
        </p:spPr>
      </p:pic>
      <p:pic>
        <p:nvPicPr>
          <p:cNvPr id="1029" name="Picture 4"/>
          <p:cNvPicPr>
            <a:picLocks noChangeAspect="1" noChangeArrowheads="1"/>
          </p:cNvPicPr>
          <p:nvPr/>
        </p:nvPicPr>
        <p:blipFill>
          <a:blip r:embed="rId5" cstate="print"/>
          <a:srcRect/>
          <a:stretch>
            <a:fillRect/>
          </a:stretch>
        </p:blipFill>
        <p:spPr bwMode="auto">
          <a:xfrm>
            <a:off x="6626225" y="5943600"/>
            <a:ext cx="460375" cy="315913"/>
          </a:xfrm>
          <a:prstGeom prst="rect">
            <a:avLst/>
          </a:prstGeom>
          <a:noFill/>
          <a:ln w="9525">
            <a:noFill/>
            <a:miter lim="800000"/>
            <a:headEnd/>
            <a:tailEnd/>
          </a:ln>
        </p:spPr>
      </p:pic>
      <p:sp>
        <p:nvSpPr>
          <p:cNvPr id="1030" name="Rectangle 6"/>
          <p:cNvSpPr>
            <a:spLocks noChangeArrowheads="1"/>
          </p:cNvSpPr>
          <p:nvPr/>
        </p:nvSpPr>
        <p:spPr bwMode="auto">
          <a:xfrm>
            <a:off x="206375" y="2438400"/>
            <a:ext cx="8937625" cy="1093788"/>
          </a:xfrm>
          <a:prstGeom prst="rect">
            <a:avLst/>
          </a:prstGeom>
          <a:noFill/>
          <a:ln w="9525">
            <a:noFill/>
            <a:miter lim="800000"/>
            <a:headEnd/>
            <a:tailEnd/>
          </a:ln>
        </p:spPr>
        <p:txBody>
          <a:bodyPr lIns="91436" tIns="45718" rIns="91436" bIns="45718" anchor="ctr"/>
          <a:lstStyle/>
          <a:p>
            <a:pPr marL="419100" indent="-419100" defTabSz="1014413">
              <a:spcBef>
                <a:spcPct val="0"/>
              </a:spcBef>
              <a:buFontTx/>
              <a:buAutoNum type="arabicPeriod"/>
            </a:pPr>
            <a:r>
              <a:rPr lang="en-US" sz="3200" b="1" dirty="0">
                <a:latin typeface="Arial" pitchFamily="34" charset="0"/>
                <a:cs typeface="Arial" pitchFamily="34" charset="0"/>
              </a:rPr>
              <a:t>Wildlife Services:</a:t>
            </a:r>
            <a:br>
              <a:rPr lang="en-US" sz="3200" b="1" dirty="0">
                <a:latin typeface="Arial" pitchFamily="34" charset="0"/>
                <a:cs typeface="Arial" pitchFamily="34" charset="0"/>
              </a:rPr>
            </a:br>
            <a:r>
              <a:rPr lang="en-US" sz="2000" u="sng" dirty="0">
                <a:latin typeface="Arial" pitchFamily="34" charset="0"/>
                <a:cs typeface="Arial" pitchFamily="34" charset="0"/>
              </a:rPr>
              <a:t>Our Mission</a:t>
            </a:r>
            <a:r>
              <a:rPr lang="en-US" sz="2000" dirty="0">
                <a:latin typeface="Arial" pitchFamily="34" charset="0"/>
                <a:cs typeface="Arial" pitchFamily="34" charset="0"/>
              </a:rPr>
              <a:t>: To provide Federal leadership and expertise to resolve wildlife conflicts and </a:t>
            </a:r>
            <a:r>
              <a:rPr lang="en-US" sz="2000" u="sng" dirty="0">
                <a:latin typeface="Arial" pitchFamily="34" charset="0"/>
                <a:cs typeface="Arial" pitchFamily="34" charset="0"/>
              </a:rPr>
              <a:t>create a balance</a:t>
            </a:r>
            <a:r>
              <a:rPr lang="en-US" sz="2000" dirty="0">
                <a:latin typeface="Arial" pitchFamily="34" charset="0"/>
                <a:cs typeface="Arial" pitchFamily="34" charset="0"/>
              </a:rPr>
              <a:t> that allows people and wildlife to coexist peacefully.</a:t>
            </a:r>
            <a:r>
              <a:rPr lang="en-US" sz="2200" dirty="0">
                <a:latin typeface="Arial" pitchFamily="34" charset="0"/>
                <a:cs typeface="Arial" pitchFamily="34" charset="0"/>
              </a:rPr>
              <a:t> </a:t>
            </a:r>
            <a:br>
              <a:rPr lang="en-US" sz="2200" dirty="0">
                <a:latin typeface="Arial" pitchFamily="34" charset="0"/>
                <a:cs typeface="Arial" pitchFamily="34" charset="0"/>
              </a:rPr>
            </a:br>
            <a:r>
              <a:rPr lang="en-US" sz="2200" dirty="0">
                <a:latin typeface="Arial" pitchFamily="34" charset="0"/>
                <a:cs typeface="Arial" pitchFamily="34" charset="0"/>
              </a:rPr>
              <a:t/>
            </a:r>
            <a:br>
              <a:rPr lang="en-US" sz="2200" dirty="0">
                <a:latin typeface="Arial" pitchFamily="34" charset="0"/>
                <a:cs typeface="Arial" pitchFamily="34" charset="0"/>
              </a:rPr>
            </a:br>
            <a:r>
              <a:rPr lang="en-US" sz="3200" b="1" dirty="0">
                <a:latin typeface="Arial" pitchFamily="34" charset="0"/>
                <a:cs typeface="Arial" pitchFamily="34" charset="0"/>
              </a:rPr>
              <a:t>We are:</a:t>
            </a:r>
            <a:br>
              <a:rPr lang="en-US" sz="3200" b="1" dirty="0">
                <a:latin typeface="Arial" pitchFamily="34" charset="0"/>
                <a:cs typeface="Arial" pitchFamily="34" charset="0"/>
              </a:rPr>
            </a:br>
            <a:r>
              <a:rPr lang="en-US" sz="2000" dirty="0">
                <a:latin typeface="Arial" pitchFamily="34" charset="0"/>
                <a:cs typeface="Arial" pitchFamily="34" charset="0"/>
              </a:rPr>
              <a:t>1. Non-regulatory (we don’t enforce laws, just warn you about them)</a:t>
            </a:r>
            <a:br>
              <a:rPr lang="en-US" sz="2000" dirty="0">
                <a:latin typeface="Arial" pitchFamily="34" charset="0"/>
                <a:cs typeface="Arial" pitchFamily="34" charset="0"/>
              </a:rPr>
            </a:br>
            <a:r>
              <a:rPr lang="en-US" sz="2000" dirty="0">
                <a:latin typeface="Arial" pitchFamily="34" charset="0"/>
                <a:cs typeface="Arial" pitchFamily="34" charset="0"/>
              </a:rPr>
              <a:t>2. Federal</a:t>
            </a:r>
            <a:br>
              <a:rPr lang="en-US" sz="2000" dirty="0">
                <a:latin typeface="Arial" pitchFamily="34" charset="0"/>
                <a:cs typeface="Arial" pitchFamily="34" charset="0"/>
              </a:rPr>
            </a:br>
            <a:r>
              <a:rPr lang="en-US" sz="2000" dirty="0">
                <a:latin typeface="Arial" pitchFamily="34" charset="0"/>
                <a:cs typeface="Arial" pitchFamily="34" charset="0"/>
              </a:rPr>
              <a:t>3. </a:t>
            </a:r>
            <a:r>
              <a:rPr lang="en-US" sz="2000" dirty="0" smtClean="0">
                <a:latin typeface="Arial" pitchFamily="34" charset="0"/>
                <a:cs typeface="Arial" pitchFamily="34" charset="0"/>
              </a:rPr>
              <a:t>A Cooperative, User Fee Agency</a:t>
            </a:r>
            <a:r>
              <a:rPr lang="en-US" sz="2000" dirty="0">
                <a:latin typeface="Arial" pitchFamily="34" charset="0"/>
                <a:cs typeface="Arial" pitchFamily="34" charset="0"/>
              </a:rPr>
              <a:t/>
            </a:r>
            <a:br>
              <a:rPr lang="en-US" sz="2000" dirty="0">
                <a:latin typeface="Arial" pitchFamily="34" charset="0"/>
                <a:cs typeface="Arial" pitchFamily="34" charset="0"/>
              </a:rPr>
            </a:br>
            <a:r>
              <a:rPr lang="en-US" sz="2000" dirty="0">
                <a:latin typeface="Arial" pitchFamily="34" charset="0"/>
                <a:cs typeface="Arial" pitchFamily="34" charset="0"/>
              </a:rPr>
              <a:t>4. </a:t>
            </a:r>
            <a:r>
              <a:rPr lang="en-US" sz="2000" dirty="0" smtClean="0">
                <a:latin typeface="Arial" pitchFamily="34" charset="0"/>
                <a:cs typeface="Arial" pitchFamily="34" charset="0"/>
              </a:rPr>
              <a:t>Develop Wildlife </a:t>
            </a:r>
            <a:r>
              <a:rPr lang="en-US" sz="2000" dirty="0">
                <a:latin typeface="Arial" pitchFamily="34" charset="0"/>
                <a:cs typeface="Arial" pitchFamily="34" charset="0"/>
              </a:rPr>
              <a:t>Management </a:t>
            </a:r>
            <a:r>
              <a:rPr lang="en-US" sz="2000" dirty="0" smtClean="0">
                <a:latin typeface="Arial" pitchFamily="34" charset="0"/>
                <a:cs typeface="Arial" pitchFamily="34" charset="0"/>
              </a:rPr>
              <a:t>Programs</a:t>
            </a:r>
            <a:r>
              <a:rPr lang="en-US" sz="2000" dirty="0">
                <a:latin typeface="Arial" pitchFamily="34" charset="0"/>
                <a:cs typeface="Arial" pitchFamily="34" charset="0"/>
              </a:rPr>
              <a:t/>
            </a:r>
            <a:br>
              <a:rPr lang="en-US" sz="2000" dirty="0">
                <a:latin typeface="Arial" pitchFamily="34" charset="0"/>
                <a:cs typeface="Arial" pitchFamily="34" charset="0"/>
              </a:rPr>
            </a:br>
            <a:endParaRPr lang="en-US" sz="2000" b="1"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01676"/>
            <a:ext cx="8229600" cy="715962"/>
          </a:xfrm>
        </p:spPr>
        <p:txBody>
          <a:bodyPr/>
          <a:lstStyle/>
          <a:p>
            <a:r>
              <a:rPr lang="en-US" sz="3600" dirty="0" smtClean="0">
                <a:solidFill>
                  <a:schemeClr val="tx1"/>
                </a:solidFill>
              </a:rPr>
              <a:t>Where do geese nest??</a:t>
            </a:r>
            <a:endParaRPr lang="en-US" sz="3600" dirty="0">
              <a:solidFill>
                <a:schemeClr val="tx1"/>
              </a:solidFill>
            </a:endParaRPr>
          </a:p>
        </p:txBody>
      </p:sp>
      <p:sp>
        <p:nvSpPr>
          <p:cNvPr id="3" name="Content Placeholder 2"/>
          <p:cNvSpPr>
            <a:spLocks noGrp="1"/>
          </p:cNvSpPr>
          <p:nvPr>
            <p:ph sz="half" idx="1"/>
          </p:nvPr>
        </p:nvSpPr>
        <p:spPr>
          <a:xfrm>
            <a:off x="0" y="1392238"/>
            <a:ext cx="4038600" cy="4525963"/>
          </a:xfrm>
        </p:spPr>
        <p:txBody>
          <a:bodyPr/>
          <a:lstStyle/>
          <a:p>
            <a:r>
              <a:rPr lang="en-US" dirty="0" smtClean="0"/>
              <a:t>On the Ground</a:t>
            </a:r>
          </a:p>
          <a:p>
            <a:r>
              <a:rPr lang="en-US" dirty="0" smtClean="0"/>
              <a:t>Islands</a:t>
            </a:r>
          </a:p>
          <a:p>
            <a:r>
              <a:rPr lang="en-US" dirty="0" smtClean="0"/>
              <a:t>Peninsulas</a:t>
            </a:r>
          </a:p>
          <a:p>
            <a:r>
              <a:rPr lang="en-US" dirty="0" smtClean="0"/>
              <a:t>Shoreline</a:t>
            </a:r>
          </a:p>
          <a:p>
            <a:r>
              <a:rPr lang="en-US" dirty="0" smtClean="0"/>
              <a:t>Rooftops</a:t>
            </a:r>
          </a:p>
          <a:p>
            <a:r>
              <a:rPr lang="en-US" dirty="0" smtClean="0"/>
              <a:t>Up to 2 miles </a:t>
            </a:r>
          </a:p>
          <a:p>
            <a:pPr>
              <a:buNone/>
            </a:pPr>
            <a:r>
              <a:rPr lang="en-US" dirty="0" smtClean="0"/>
              <a:t>    from water.</a:t>
            </a:r>
          </a:p>
          <a:p>
            <a:endParaRPr lang="en-US" dirty="0"/>
          </a:p>
        </p:txBody>
      </p:sp>
      <p:pic>
        <p:nvPicPr>
          <p:cNvPr id="172035" name="Picture 3" descr="C:\Documents and Settings\rzega.WE\Desktop\Geese\random photos\IMGP5463.JPG"/>
          <p:cNvPicPr>
            <a:picLocks noChangeAspect="1" noChangeArrowheads="1"/>
          </p:cNvPicPr>
          <p:nvPr/>
        </p:nvPicPr>
        <p:blipFill>
          <a:blip r:embed="rId3" cstate="print"/>
          <a:srcRect/>
          <a:stretch>
            <a:fillRect/>
          </a:stretch>
        </p:blipFill>
        <p:spPr bwMode="auto">
          <a:xfrm>
            <a:off x="2514600" y="2971800"/>
            <a:ext cx="2914650" cy="3886200"/>
          </a:xfrm>
          <a:prstGeom prst="rect">
            <a:avLst/>
          </a:prstGeom>
          <a:noFill/>
        </p:spPr>
      </p:pic>
      <p:pic>
        <p:nvPicPr>
          <p:cNvPr id="172036" name="Picture 4" descr="I:\Project Files\Images and Presentations\Goose Pictures\Cohoes oiling\P1010259.JPG"/>
          <p:cNvPicPr>
            <a:picLocks noChangeAspect="1" noChangeArrowheads="1"/>
          </p:cNvPicPr>
          <p:nvPr/>
        </p:nvPicPr>
        <p:blipFill>
          <a:blip r:embed="rId4" cstate="print"/>
          <a:srcRect/>
          <a:stretch>
            <a:fillRect/>
          </a:stretch>
        </p:blipFill>
        <p:spPr bwMode="auto">
          <a:xfrm>
            <a:off x="5384799" y="4038600"/>
            <a:ext cx="3759201" cy="2819400"/>
          </a:xfrm>
          <a:prstGeom prst="rect">
            <a:avLst/>
          </a:prstGeom>
          <a:noFill/>
        </p:spPr>
      </p:pic>
      <p:pic>
        <p:nvPicPr>
          <p:cNvPr id="172034" name="Picture 2" descr="C:\Documents and Settings\rzega.WE\Desktop\Geese\random photos\8NE08.JPG"/>
          <p:cNvPicPr>
            <a:picLocks noChangeAspect="1" noChangeArrowheads="1"/>
          </p:cNvPicPr>
          <p:nvPr/>
        </p:nvPicPr>
        <p:blipFill>
          <a:blip r:embed="rId5" cstate="print"/>
          <a:srcRect/>
          <a:stretch>
            <a:fillRect/>
          </a:stretch>
        </p:blipFill>
        <p:spPr bwMode="auto">
          <a:xfrm>
            <a:off x="5385103" y="1219200"/>
            <a:ext cx="3758897" cy="2819400"/>
          </a:xfrm>
          <a:prstGeom prst="rect">
            <a:avLst/>
          </a:prstGeom>
          <a:noFill/>
        </p:spPr>
      </p:pic>
      <p:sp>
        <p:nvSpPr>
          <p:cNvPr id="4" name="TextBox 3"/>
          <p:cNvSpPr txBox="1"/>
          <p:nvPr/>
        </p:nvSpPr>
        <p:spPr>
          <a:xfrm>
            <a:off x="165100" y="48568"/>
            <a:ext cx="8305800" cy="461665"/>
          </a:xfrm>
          <a:prstGeom prst="rect">
            <a:avLst/>
          </a:prstGeom>
          <a:noFill/>
        </p:spPr>
        <p:txBody>
          <a:bodyPr wrap="square" rtlCol="0">
            <a:spAutoFit/>
          </a:bodyPr>
          <a:lstStyle/>
          <a:p>
            <a:r>
              <a:rPr lang="en-US" sz="2400" dirty="0" smtClean="0"/>
              <a:t>Canada Goose Nest Management</a:t>
            </a:r>
            <a:endParaRPr lang="en-US" sz="2400"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11" descr="03_4_5_goose_duck_quail_egg"/>
          <p:cNvPicPr>
            <a:picLocks noChangeAspect="1" noChangeArrowheads="1"/>
          </p:cNvPicPr>
          <p:nvPr/>
        </p:nvPicPr>
        <p:blipFill>
          <a:blip r:embed="rId3" cstate="print"/>
          <a:srcRect r="45740" b="38211"/>
          <a:stretch>
            <a:fillRect/>
          </a:stretch>
        </p:blipFill>
        <p:spPr bwMode="auto">
          <a:xfrm>
            <a:off x="2549833" y="3030851"/>
            <a:ext cx="1814122" cy="2653342"/>
          </a:xfrm>
          <a:prstGeom prst="rect">
            <a:avLst/>
          </a:prstGeom>
          <a:noFill/>
          <a:ln w="9525">
            <a:noFill/>
            <a:miter lim="800000"/>
            <a:headEnd/>
            <a:tailEnd/>
          </a:ln>
        </p:spPr>
      </p:pic>
      <p:pic>
        <p:nvPicPr>
          <p:cNvPr id="20482" name="Picture 2"/>
          <p:cNvPicPr>
            <a:picLocks noChangeAspect="1" noChangeArrowheads="1"/>
          </p:cNvPicPr>
          <p:nvPr/>
        </p:nvPicPr>
        <p:blipFill>
          <a:blip r:embed="rId4" cstate="print"/>
          <a:srcRect/>
          <a:stretch>
            <a:fillRect/>
          </a:stretch>
        </p:blipFill>
        <p:spPr bwMode="auto">
          <a:xfrm>
            <a:off x="228600" y="5943600"/>
            <a:ext cx="3200400" cy="530225"/>
          </a:xfrm>
          <a:prstGeom prst="rect">
            <a:avLst/>
          </a:prstGeom>
          <a:noFill/>
          <a:ln w="9525">
            <a:noFill/>
            <a:miter lim="800000"/>
            <a:headEnd/>
            <a:tailEnd/>
          </a:ln>
        </p:spPr>
      </p:pic>
      <p:pic>
        <p:nvPicPr>
          <p:cNvPr id="20483" name="Picture 3"/>
          <p:cNvPicPr>
            <a:picLocks noChangeAspect="1" noChangeArrowheads="1"/>
          </p:cNvPicPr>
          <p:nvPr/>
        </p:nvPicPr>
        <p:blipFill>
          <a:blip r:embed="rId5" cstate="print"/>
          <a:srcRect/>
          <a:stretch>
            <a:fillRect/>
          </a:stretch>
        </p:blipFill>
        <p:spPr bwMode="auto">
          <a:xfrm>
            <a:off x="6629400" y="6361113"/>
            <a:ext cx="2147888" cy="300037"/>
          </a:xfrm>
          <a:prstGeom prst="rect">
            <a:avLst/>
          </a:prstGeom>
          <a:noFill/>
          <a:ln w="9525">
            <a:noFill/>
            <a:miter lim="800000"/>
            <a:headEnd/>
            <a:tailEnd/>
          </a:ln>
        </p:spPr>
      </p:pic>
      <p:pic>
        <p:nvPicPr>
          <p:cNvPr id="20484" name="Picture 4"/>
          <p:cNvPicPr>
            <a:picLocks noChangeAspect="1" noChangeArrowheads="1"/>
          </p:cNvPicPr>
          <p:nvPr/>
        </p:nvPicPr>
        <p:blipFill>
          <a:blip r:embed="rId6" cstate="print"/>
          <a:srcRect/>
          <a:stretch>
            <a:fillRect/>
          </a:stretch>
        </p:blipFill>
        <p:spPr bwMode="auto">
          <a:xfrm>
            <a:off x="6626225" y="5943600"/>
            <a:ext cx="460375" cy="315913"/>
          </a:xfrm>
          <a:prstGeom prst="rect">
            <a:avLst/>
          </a:prstGeom>
          <a:noFill/>
          <a:ln w="9525">
            <a:noFill/>
            <a:miter lim="800000"/>
            <a:headEnd/>
            <a:tailEnd/>
          </a:ln>
        </p:spPr>
      </p:pic>
      <p:sp>
        <p:nvSpPr>
          <p:cNvPr id="185353" name="Text Box 9"/>
          <p:cNvSpPr txBox="1">
            <a:spLocks noChangeArrowheads="1"/>
          </p:cNvSpPr>
          <p:nvPr/>
        </p:nvSpPr>
        <p:spPr bwMode="auto">
          <a:xfrm>
            <a:off x="0" y="609600"/>
            <a:ext cx="9264267" cy="1200329"/>
          </a:xfrm>
          <a:prstGeom prst="rect">
            <a:avLst/>
          </a:prstGeom>
          <a:noFill/>
          <a:ln w="12700">
            <a:noFill/>
            <a:miter lim="800000"/>
            <a:headEnd type="none" w="sm" len="sm"/>
            <a:tailEnd type="none" w="sm" len="sm"/>
          </a:ln>
          <a:effectLst/>
        </p:spPr>
        <p:txBody>
          <a:bodyPr wrap="none">
            <a:spAutoFit/>
          </a:bodyPr>
          <a:lstStyle/>
          <a:p>
            <a:pPr eaLnBrk="0" hangingPunct="0">
              <a:spcBef>
                <a:spcPct val="0"/>
              </a:spcBef>
              <a:defRPr/>
            </a:pPr>
            <a:r>
              <a:rPr lang="en-US" sz="3600" b="1" u="sng" dirty="0">
                <a:solidFill>
                  <a:schemeClr val="bg2"/>
                </a:solidFill>
                <a:effectLst>
                  <a:outerShdw blurRad="38100" dist="38100" dir="2700000" algn="tl">
                    <a:srgbClr val="C0C0C0"/>
                  </a:outerShdw>
                </a:effectLst>
                <a:latin typeface="Arial" pitchFamily="34" charset="0"/>
                <a:cs typeface="Arial" pitchFamily="34" charset="0"/>
              </a:rPr>
              <a:t>Population </a:t>
            </a:r>
            <a:r>
              <a:rPr lang="en-US" sz="3600" b="1" u="sng" dirty="0" smtClean="0">
                <a:solidFill>
                  <a:schemeClr val="bg2"/>
                </a:solidFill>
                <a:effectLst>
                  <a:outerShdw blurRad="38100" dist="38100" dir="2700000" algn="tl">
                    <a:srgbClr val="C0C0C0"/>
                  </a:outerShdw>
                </a:effectLst>
                <a:latin typeface="Arial" pitchFamily="34" charset="0"/>
                <a:cs typeface="Arial" pitchFamily="34" charset="0"/>
              </a:rPr>
              <a:t>Stabilization – Nest Treatment</a:t>
            </a:r>
          </a:p>
          <a:p>
            <a:pPr eaLnBrk="0" hangingPunct="0">
              <a:spcBef>
                <a:spcPct val="0"/>
              </a:spcBef>
              <a:defRPr/>
            </a:pPr>
            <a:r>
              <a:rPr lang="en-US" sz="3600" b="1" dirty="0" smtClean="0">
                <a:solidFill>
                  <a:schemeClr val="bg2"/>
                </a:solidFill>
                <a:effectLst>
                  <a:outerShdw blurRad="38100" dist="38100" dir="2700000" algn="tl">
                    <a:srgbClr val="C0C0C0"/>
                  </a:outerShdw>
                </a:effectLst>
                <a:latin typeface="Arial" pitchFamily="34" charset="0"/>
                <a:cs typeface="Arial" pitchFamily="34" charset="0"/>
              </a:rPr>
              <a:t>	</a:t>
            </a:r>
            <a:endParaRPr lang="en-US" sz="3600" b="1" dirty="0">
              <a:solidFill>
                <a:schemeClr val="bg2"/>
              </a:solidFill>
              <a:effectLst>
                <a:outerShdw blurRad="38100" dist="38100" dir="2700000" algn="tl">
                  <a:srgbClr val="C0C0C0"/>
                </a:outerShdw>
              </a:effectLst>
              <a:latin typeface="Arial" pitchFamily="34" charset="0"/>
              <a:cs typeface="Arial" pitchFamily="34" charset="0"/>
            </a:endParaRPr>
          </a:p>
        </p:txBody>
      </p:sp>
      <p:sp>
        <p:nvSpPr>
          <p:cNvPr id="185368" name="Text Box 24"/>
          <p:cNvSpPr txBox="1">
            <a:spLocks noChangeArrowheads="1"/>
          </p:cNvSpPr>
          <p:nvPr/>
        </p:nvSpPr>
        <p:spPr bwMode="auto">
          <a:xfrm>
            <a:off x="762000" y="1328411"/>
            <a:ext cx="2971800" cy="1877437"/>
          </a:xfrm>
          <a:prstGeom prst="rect">
            <a:avLst/>
          </a:prstGeom>
          <a:noFill/>
          <a:ln w="12700">
            <a:noFill/>
            <a:miter lim="800000"/>
            <a:headEnd type="none" w="sm" len="sm"/>
            <a:tailEnd type="none" w="sm" len="sm"/>
          </a:ln>
          <a:effectLst/>
        </p:spPr>
        <p:txBody>
          <a:bodyPr wrap="square">
            <a:spAutoFit/>
          </a:bodyPr>
          <a:lstStyle/>
          <a:p>
            <a:pPr eaLnBrk="0" hangingPunct="0">
              <a:spcBef>
                <a:spcPct val="0"/>
              </a:spcBef>
              <a:defRPr/>
            </a:pPr>
            <a:r>
              <a:rPr lang="en-US" sz="3600" b="1" dirty="0">
                <a:effectLst>
                  <a:outerShdw blurRad="38100" dist="38100" dir="2700000" algn="tl">
                    <a:srgbClr val="C0C0C0"/>
                  </a:outerShdw>
                </a:effectLst>
                <a:latin typeface="+mj-lt"/>
              </a:rPr>
              <a:t>Egg </a:t>
            </a:r>
            <a:r>
              <a:rPr lang="en-US" sz="3600" b="1" dirty="0" smtClean="0">
                <a:effectLst>
                  <a:outerShdw blurRad="38100" dist="38100" dir="2700000" algn="tl">
                    <a:srgbClr val="C0C0C0"/>
                  </a:outerShdw>
                </a:effectLst>
                <a:latin typeface="+mj-lt"/>
              </a:rPr>
              <a:t>oiling</a:t>
            </a:r>
          </a:p>
          <a:p>
            <a:pPr eaLnBrk="0" hangingPunct="0">
              <a:spcBef>
                <a:spcPct val="0"/>
              </a:spcBef>
              <a:buFont typeface="Arial" pitchFamily="34" charset="0"/>
              <a:buChar char="•"/>
              <a:defRPr/>
            </a:pPr>
            <a:r>
              <a:rPr lang="en-US" sz="2000" b="1" dirty="0" smtClean="0">
                <a:effectLst>
                  <a:outerShdw blurRad="38100" dist="38100" dir="2700000" algn="tl">
                    <a:srgbClr val="C0C0C0"/>
                  </a:outerShdw>
                </a:effectLst>
                <a:latin typeface="+mj-lt"/>
              </a:rPr>
              <a:t>The oil seals microscopic pores in the eggshell, preventing gas exchange, and further development.</a:t>
            </a:r>
            <a:endParaRPr lang="en-US" sz="2000" b="1" dirty="0">
              <a:effectLst>
                <a:outerShdw blurRad="38100" dist="38100" dir="2700000" algn="tl">
                  <a:srgbClr val="C0C0C0"/>
                </a:outerShdw>
              </a:effectLst>
              <a:latin typeface="+mj-lt"/>
            </a:endParaRPr>
          </a:p>
        </p:txBody>
      </p:sp>
      <p:sp>
        <p:nvSpPr>
          <p:cNvPr id="20494" name="AutoShape 25"/>
          <p:cNvSpPr>
            <a:spLocks noChangeArrowheads="1"/>
          </p:cNvSpPr>
          <p:nvPr/>
        </p:nvSpPr>
        <p:spPr bwMode="auto">
          <a:xfrm rot="12871544">
            <a:off x="1981200" y="3276600"/>
            <a:ext cx="762000" cy="533400"/>
          </a:xfrm>
          <a:prstGeom prst="leftArrow">
            <a:avLst>
              <a:gd name="adj1" fmla="val 50000"/>
              <a:gd name="adj2" fmla="val 35714"/>
            </a:avLst>
          </a:prstGeom>
          <a:solidFill>
            <a:srgbClr val="CC99FF"/>
          </a:solidFill>
          <a:ln w="9525" algn="ctr">
            <a:solidFill>
              <a:schemeClr val="tx1"/>
            </a:solidFill>
            <a:miter lim="800000"/>
            <a:headEnd/>
            <a:tailEnd/>
          </a:ln>
        </p:spPr>
        <p:txBody>
          <a:bodyPr wrap="none" anchor="ctr">
            <a:spAutoFit/>
          </a:bodyPr>
          <a:lstStyle/>
          <a:p>
            <a:endParaRPr lang="en-US"/>
          </a:p>
        </p:txBody>
      </p:sp>
      <p:sp>
        <p:nvSpPr>
          <p:cNvPr id="20495" name="Text Box 26"/>
          <p:cNvSpPr txBox="1">
            <a:spLocks noChangeArrowheads="1"/>
          </p:cNvSpPr>
          <p:nvPr/>
        </p:nvSpPr>
        <p:spPr bwMode="auto">
          <a:xfrm>
            <a:off x="152400" y="4038600"/>
            <a:ext cx="1143000" cy="366713"/>
          </a:xfrm>
          <a:prstGeom prst="rect">
            <a:avLst/>
          </a:prstGeom>
          <a:noFill/>
          <a:ln w="9525" algn="ctr">
            <a:noFill/>
            <a:miter lim="800000"/>
            <a:headEnd/>
            <a:tailEnd/>
          </a:ln>
        </p:spPr>
        <p:txBody>
          <a:bodyPr>
            <a:spAutoFit/>
          </a:bodyPr>
          <a:lstStyle/>
          <a:p>
            <a:endParaRPr lang="en-US"/>
          </a:p>
        </p:txBody>
      </p:sp>
      <p:sp>
        <p:nvSpPr>
          <p:cNvPr id="20496" name="Text Box 27"/>
          <p:cNvSpPr txBox="1">
            <a:spLocks noChangeArrowheads="1"/>
          </p:cNvSpPr>
          <p:nvPr/>
        </p:nvSpPr>
        <p:spPr bwMode="auto">
          <a:xfrm>
            <a:off x="6934200" y="3505200"/>
            <a:ext cx="2209800" cy="2231380"/>
          </a:xfrm>
          <a:prstGeom prst="rect">
            <a:avLst/>
          </a:prstGeom>
          <a:noFill/>
          <a:ln w="9525" algn="ctr">
            <a:noFill/>
            <a:miter lim="800000"/>
            <a:headEnd/>
            <a:tailEnd/>
          </a:ln>
        </p:spPr>
        <p:txBody>
          <a:bodyPr wrap="square">
            <a:spAutoFit/>
          </a:bodyPr>
          <a:lstStyle/>
          <a:p>
            <a:endParaRPr lang="en-US" sz="1400" b="1" dirty="0" smtClean="0"/>
          </a:p>
          <a:p>
            <a:r>
              <a:rPr lang="en-US" sz="1400" b="1" dirty="0" smtClean="0"/>
              <a:t>Goose </a:t>
            </a:r>
            <a:r>
              <a:rPr lang="en-US" sz="1400" b="1" dirty="0"/>
              <a:t>remains on nest</a:t>
            </a:r>
          </a:p>
          <a:p>
            <a:r>
              <a:rPr lang="en-US" sz="1400" dirty="0"/>
              <a:t>Fewer nest predators</a:t>
            </a:r>
          </a:p>
          <a:p>
            <a:r>
              <a:rPr lang="en-US" sz="1400" dirty="0"/>
              <a:t>Has to be </a:t>
            </a:r>
            <a:r>
              <a:rPr lang="en-US" sz="1400" dirty="0" smtClean="0"/>
              <a:t>repeated</a:t>
            </a:r>
          </a:p>
          <a:p>
            <a:r>
              <a:rPr lang="en-US" sz="2400" dirty="0" smtClean="0"/>
              <a:t>*</a:t>
            </a:r>
            <a:r>
              <a:rPr lang="en-US" sz="3200" dirty="0" smtClean="0"/>
              <a:t> </a:t>
            </a:r>
            <a:r>
              <a:rPr lang="en-US" sz="1400" dirty="0" smtClean="0"/>
              <a:t>Method also endorsed by the HSUS and PETA</a:t>
            </a:r>
            <a:endParaRPr lang="en-US" sz="3200" dirty="0" smtClean="0"/>
          </a:p>
        </p:txBody>
      </p:sp>
      <p:pic>
        <p:nvPicPr>
          <p:cNvPr id="24" name="Picture 1" descr="I:\Project Files\Images and Presentations\Goose Pictures\Cohoes oiling\P1010269.JPG"/>
          <p:cNvPicPr>
            <a:picLocks noChangeAspect="1" noChangeArrowheads="1"/>
          </p:cNvPicPr>
          <p:nvPr/>
        </p:nvPicPr>
        <p:blipFill>
          <a:blip r:embed="rId7" cstate="print"/>
          <a:srcRect l="16563" t="34783" r="48654" b="27950"/>
          <a:stretch>
            <a:fillRect/>
          </a:stretch>
        </p:blipFill>
        <p:spPr bwMode="auto">
          <a:xfrm>
            <a:off x="6985000" y="1244241"/>
            <a:ext cx="1828800" cy="2612571"/>
          </a:xfrm>
          <a:prstGeom prst="rect">
            <a:avLst/>
          </a:prstGeom>
          <a:noFill/>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http://www.minnesotaicepicks.com/images/professional_icepick_crusher.jpg"/>
          <p:cNvPicPr>
            <a:picLocks noChangeAspect="1" noChangeArrowheads="1"/>
          </p:cNvPicPr>
          <p:nvPr/>
        </p:nvPicPr>
        <p:blipFill>
          <a:blip r:embed="rId3" cstate="print"/>
          <a:srcRect/>
          <a:stretch>
            <a:fillRect/>
          </a:stretch>
        </p:blipFill>
        <p:spPr bwMode="auto">
          <a:xfrm rot="19780487">
            <a:off x="4285798" y="1701962"/>
            <a:ext cx="2669061" cy="609600"/>
          </a:xfrm>
          <a:prstGeom prst="rect">
            <a:avLst/>
          </a:prstGeom>
          <a:noFill/>
        </p:spPr>
      </p:pic>
      <p:pic>
        <p:nvPicPr>
          <p:cNvPr id="21506" name="Picture 2"/>
          <p:cNvPicPr>
            <a:picLocks noChangeAspect="1" noChangeArrowheads="1"/>
          </p:cNvPicPr>
          <p:nvPr/>
        </p:nvPicPr>
        <p:blipFill>
          <a:blip r:embed="rId4" cstate="print"/>
          <a:srcRect/>
          <a:stretch>
            <a:fillRect/>
          </a:stretch>
        </p:blipFill>
        <p:spPr bwMode="auto">
          <a:xfrm>
            <a:off x="228600" y="5943600"/>
            <a:ext cx="3200400" cy="530225"/>
          </a:xfrm>
          <a:prstGeom prst="rect">
            <a:avLst/>
          </a:prstGeom>
          <a:noFill/>
          <a:ln w="9525">
            <a:noFill/>
            <a:miter lim="800000"/>
            <a:headEnd/>
            <a:tailEnd/>
          </a:ln>
        </p:spPr>
      </p:pic>
      <p:pic>
        <p:nvPicPr>
          <p:cNvPr id="21507" name="Picture 3"/>
          <p:cNvPicPr>
            <a:picLocks noChangeAspect="1" noChangeArrowheads="1"/>
          </p:cNvPicPr>
          <p:nvPr/>
        </p:nvPicPr>
        <p:blipFill>
          <a:blip r:embed="rId5" cstate="print"/>
          <a:srcRect/>
          <a:stretch>
            <a:fillRect/>
          </a:stretch>
        </p:blipFill>
        <p:spPr bwMode="auto">
          <a:xfrm>
            <a:off x="6629400" y="6361113"/>
            <a:ext cx="2147888" cy="300037"/>
          </a:xfrm>
          <a:prstGeom prst="rect">
            <a:avLst/>
          </a:prstGeom>
          <a:noFill/>
          <a:ln w="9525">
            <a:noFill/>
            <a:miter lim="800000"/>
            <a:headEnd/>
            <a:tailEnd/>
          </a:ln>
        </p:spPr>
      </p:pic>
      <p:pic>
        <p:nvPicPr>
          <p:cNvPr id="21508" name="Picture 4"/>
          <p:cNvPicPr>
            <a:picLocks noChangeAspect="1" noChangeArrowheads="1"/>
          </p:cNvPicPr>
          <p:nvPr/>
        </p:nvPicPr>
        <p:blipFill>
          <a:blip r:embed="rId6" cstate="print"/>
          <a:srcRect/>
          <a:stretch>
            <a:fillRect/>
          </a:stretch>
        </p:blipFill>
        <p:spPr bwMode="auto">
          <a:xfrm>
            <a:off x="6626225" y="5943600"/>
            <a:ext cx="460375" cy="315913"/>
          </a:xfrm>
          <a:prstGeom prst="rect">
            <a:avLst/>
          </a:prstGeom>
          <a:noFill/>
          <a:ln w="9525">
            <a:noFill/>
            <a:miter lim="800000"/>
            <a:headEnd/>
            <a:tailEnd/>
          </a:ln>
        </p:spPr>
      </p:pic>
      <p:sp>
        <p:nvSpPr>
          <p:cNvPr id="187397" name="Text Box 5"/>
          <p:cNvSpPr txBox="1">
            <a:spLocks noChangeArrowheads="1"/>
          </p:cNvSpPr>
          <p:nvPr/>
        </p:nvSpPr>
        <p:spPr bwMode="auto">
          <a:xfrm>
            <a:off x="381000" y="609600"/>
            <a:ext cx="4895850" cy="641350"/>
          </a:xfrm>
          <a:prstGeom prst="rect">
            <a:avLst/>
          </a:prstGeom>
          <a:noFill/>
          <a:ln w="12700">
            <a:noFill/>
            <a:miter lim="800000"/>
            <a:headEnd type="none" w="sm" len="sm"/>
            <a:tailEnd type="none" w="sm" len="sm"/>
          </a:ln>
          <a:effectLst/>
        </p:spPr>
        <p:txBody>
          <a:bodyPr wrap="none">
            <a:spAutoFit/>
          </a:bodyPr>
          <a:lstStyle/>
          <a:p>
            <a:pPr eaLnBrk="0" hangingPunct="0">
              <a:spcBef>
                <a:spcPct val="0"/>
              </a:spcBef>
              <a:defRPr/>
            </a:pPr>
            <a:r>
              <a:rPr lang="en-US" sz="3600" b="1" u="sng">
                <a:solidFill>
                  <a:schemeClr val="bg2"/>
                </a:solidFill>
                <a:effectLst>
                  <a:outerShdw blurRad="38100" dist="38100" dir="2700000" algn="tl">
                    <a:srgbClr val="C0C0C0"/>
                  </a:outerShdw>
                </a:effectLst>
                <a:latin typeface="Times New Roman" pitchFamily="18" charset="0"/>
              </a:rPr>
              <a:t>Population Stabilization</a:t>
            </a:r>
          </a:p>
        </p:txBody>
      </p:sp>
      <p:sp>
        <p:nvSpPr>
          <p:cNvPr id="187404" name="Text Box 12"/>
          <p:cNvSpPr txBox="1">
            <a:spLocks noChangeArrowheads="1"/>
          </p:cNvSpPr>
          <p:nvPr/>
        </p:nvSpPr>
        <p:spPr bwMode="auto">
          <a:xfrm>
            <a:off x="228600" y="2133600"/>
            <a:ext cx="2514600" cy="1190625"/>
          </a:xfrm>
          <a:prstGeom prst="rect">
            <a:avLst/>
          </a:prstGeom>
          <a:noFill/>
          <a:ln w="12700">
            <a:noFill/>
            <a:miter lim="800000"/>
            <a:headEnd type="none" w="sm" len="sm"/>
            <a:tailEnd type="none" w="sm" len="sm"/>
          </a:ln>
          <a:effectLst/>
        </p:spPr>
        <p:txBody>
          <a:bodyPr>
            <a:spAutoFit/>
          </a:bodyPr>
          <a:lstStyle/>
          <a:p>
            <a:pPr eaLnBrk="0" hangingPunct="0">
              <a:spcBef>
                <a:spcPct val="0"/>
              </a:spcBef>
              <a:defRPr/>
            </a:pPr>
            <a:r>
              <a:rPr lang="en-US" sz="3600" b="1">
                <a:solidFill>
                  <a:schemeClr val="bg2"/>
                </a:solidFill>
                <a:effectLst>
                  <a:outerShdw blurRad="38100" dist="38100" dir="2700000" algn="tl">
                    <a:srgbClr val="C0C0C0"/>
                  </a:outerShdw>
                </a:effectLst>
                <a:latin typeface="Times New Roman" pitchFamily="18" charset="0"/>
              </a:rPr>
              <a:t>Puncturing</a:t>
            </a:r>
          </a:p>
          <a:p>
            <a:pPr eaLnBrk="0" hangingPunct="0">
              <a:spcBef>
                <a:spcPct val="0"/>
              </a:spcBef>
              <a:defRPr/>
            </a:pPr>
            <a:r>
              <a:rPr lang="en-US" sz="3600" b="1">
                <a:solidFill>
                  <a:schemeClr val="bg2"/>
                </a:solidFill>
                <a:effectLst>
                  <a:outerShdw blurRad="38100" dist="38100" dir="2700000" algn="tl">
                    <a:srgbClr val="C0C0C0"/>
                  </a:outerShdw>
                </a:effectLst>
                <a:latin typeface="Times New Roman" pitchFamily="18" charset="0"/>
              </a:rPr>
              <a:t>Eggs</a:t>
            </a:r>
          </a:p>
        </p:txBody>
      </p:sp>
      <p:pic>
        <p:nvPicPr>
          <p:cNvPr id="21512" name="Picture 9" descr="03_4_5_goose_duck_quail_egg"/>
          <p:cNvPicPr>
            <a:picLocks noChangeAspect="1" noChangeArrowheads="1"/>
          </p:cNvPicPr>
          <p:nvPr/>
        </p:nvPicPr>
        <p:blipFill>
          <a:blip r:embed="rId7" cstate="print"/>
          <a:srcRect l="1931" t="45740" r="42072"/>
          <a:stretch>
            <a:fillRect/>
          </a:stretch>
        </p:blipFill>
        <p:spPr bwMode="auto">
          <a:xfrm rot="10800000">
            <a:off x="3124200" y="1524000"/>
            <a:ext cx="2209800" cy="1666875"/>
          </a:xfrm>
          <a:prstGeom prst="rect">
            <a:avLst/>
          </a:prstGeom>
          <a:noFill/>
          <a:ln w="9525">
            <a:noFill/>
            <a:miter lim="800000"/>
            <a:headEnd/>
            <a:tailEnd/>
          </a:ln>
        </p:spPr>
      </p:pic>
      <p:sp>
        <p:nvSpPr>
          <p:cNvPr id="21513" name="Text Box 19"/>
          <p:cNvSpPr txBox="1">
            <a:spLocks noChangeArrowheads="1"/>
          </p:cNvSpPr>
          <p:nvPr/>
        </p:nvSpPr>
        <p:spPr bwMode="auto">
          <a:xfrm>
            <a:off x="304800" y="3784724"/>
            <a:ext cx="4648200" cy="1615827"/>
          </a:xfrm>
          <a:prstGeom prst="rect">
            <a:avLst/>
          </a:prstGeom>
          <a:noFill/>
          <a:ln w="9525" algn="ctr">
            <a:noFill/>
            <a:miter lim="800000"/>
            <a:headEnd/>
            <a:tailEnd/>
          </a:ln>
        </p:spPr>
        <p:txBody>
          <a:bodyPr>
            <a:spAutoFit/>
          </a:bodyPr>
          <a:lstStyle/>
          <a:p>
            <a:pPr>
              <a:buFont typeface="Arial" pitchFamily="34" charset="0"/>
              <a:buChar char="•"/>
            </a:pPr>
            <a:r>
              <a:rPr lang="en-US" dirty="0"/>
              <a:t>“Scrambles” embryo</a:t>
            </a:r>
          </a:p>
          <a:p>
            <a:pPr>
              <a:buFont typeface="Arial" pitchFamily="34" charset="0"/>
              <a:buChar char="•"/>
            </a:pPr>
            <a:r>
              <a:rPr lang="en-US" dirty="0"/>
              <a:t>One time application (if timed right)</a:t>
            </a:r>
          </a:p>
          <a:p>
            <a:pPr>
              <a:buFont typeface="Arial" pitchFamily="34" charset="0"/>
              <a:buChar char="•"/>
            </a:pPr>
            <a:r>
              <a:rPr lang="en-US" dirty="0"/>
              <a:t>May entice nest </a:t>
            </a:r>
            <a:r>
              <a:rPr lang="en-US" dirty="0" smtClean="0"/>
              <a:t>predators</a:t>
            </a:r>
          </a:p>
          <a:p>
            <a:pPr>
              <a:buFont typeface="Arial" pitchFamily="34" charset="0"/>
              <a:buChar char="•"/>
            </a:pPr>
            <a:r>
              <a:rPr lang="en-US" dirty="0" smtClean="0"/>
              <a:t>More difficult to do correctly</a:t>
            </a:r>
            <a:endParaRPr lang="en-US" dirty="0"/>
          </a:p>
        </p:txBody>
      </p:sp>
      <p:pic>
        <p:nvPicPr>
          <p:cNvPr id="21514" name="Picture 21" descr="canada-goose"/>
          <p:cNvPicPr>
            <a:picLocks noChangeAspect="1" noChangeArrowheads="1"/>
          </p:cNvPicPr>
          <p:nvPr/>
        </p:nvPicPr>
        <p:blipFill>
          <a:blip r:embed="rId8" cstate="print"/>
          <a:srcRect/>
          <a:stretch>
            <a:fillRect/>
          </a:stretch>
        </p:blipFill>
        <p:spPr bwMode="auto">
          <a:xfrm>
            <a:off x="7162800" y="3048000"/>
            <a:ext cx="1827213" cy="2438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228600" y="5943600"/>
            <a:ext cx="3200400" cy="530225"/>
          </a:xfrm>
          <a:prstGeom prst="rect">
            <a:avLst/>
          </a:prstGeom>
          <a:noFill/>
          <a:ln w="9525">
            <a:noFill/>
            <a:miter lim="800000"/>
            <a:headEnd/>
            <a:tailEnd/>
          </a:ln>
        </p:spPr>
      </p:pic>
      <p:pic>
        <p:nvPicPr>
          <p:cNvPr id="19459" name="Picture 3"/>
          <p:cNvPicPr>
            <a:picLocks noChangeAspect="1" noChangeArrowheads="1"/>
          </p:cNvPicPr>
          <p:nvPr/>
        </p:nvPicPr>
        <p:blipFill>
          <a:blip r:embed="rId4" cstate="print"/>
          <a:srcRect/>
          <a:stretch>
            <a:fillRect/>
          </a:stretch>
        </p:blipFill>
        <p:spPr bwMode="auto">
          <a:xfrm>
            <a:off x="6629400" y="6361113"/>
            <a:ext cx="2147888" cy="300037"/>
          </a:xfrm>
          <a:prstGeom prst="rect">
            <a:avLst/>
          </a:prstGeom>
          <a:noFill/>
          <a:ln w="9525">
            <a:noFill/>
            <a:miter lim="800000"/>
            <a:headEnd/>
            <a:tailEnd/>
          </a:ln>
        </p:spPr>
      </p:pic>
      <p:pic>
        <p:nvPicPr>
          <p:cNvPr id="19460" name="Picture 4"/>
          <p:cNvPicPr>
            <a:picLocks noChangeAspect="1" noChangeArrowheads="1"/>
          </p:cNvPicPr>
          <p:nvPr/>
        </p:nvPicPr>
        <p:blipFill>
          <a:blip r:embed="rId5" cstate="print"/>
          <a:srcRect/>
          <a:stretch>
            <a:fillRect/>
          </a:stretch>
        </p:blipFill>
        <p:spPr bwMode="auto">
          <a:xfrm>
            <a:off x="6626225" y="5943600"/>
            <a:ext cx="460375" cy="315913"/>
          </a:xfrm>
          <a:prstGeom prst="rect">
            <a:avLst/>
          </a:prstGeom>
          <a:noFill/>
          <a:ln w="9525">
            <a:noFill/>
            <a:miter lim="800000"/>
            <a:headEnd/>
            <a:tailEnd/>
          </a:ln>
        </p:spPr>
      </p:pic>
      <p:sp>
        <p:nvSpPr>
          <p:cNvPr id="19461" name="Rectangle 5"/>
          <p:cNvSpPr>
            <a:spLocks noChangeArrowheads="1"/>
          </p:cNvSpPr>
          <p:nvPr/>
        </p:nvSpPr>
        <p:spPr bwMode="auto">
          <a:xfrm>
            <a:off x="-228600" y="0"/>
            <a:ext cx="8001000" cy="914400"/>
          </a:xfrm>
          <a:prstGeom prst="rect">
            <a:avLst/>
          </a:prstGeom>
          <a:noFill/>
          <a:ln w="9525">
            <a:noFill/>
            <a:miter lim="800000"/>
            <a:headEnd/>
            <a:tailEnd/>
          </a:ln>
        </p:spPr>
        <p:txBody>
          <a:bodyPr/>
          <a:lstStyle/>
          <a:p>
            <a:pPr marL="342900" indent="-342900">
              <a:spcBef>
                <a:spcPct val="20000"/>
              </a:spcBef>
            </a:pPr>
            <a:r>
              <a:rPr lang="en-US" sz="2800" dirty="0">
                <a:solidFill>
                  <a:srgbClr val="99CCFF"/>
                </a:solidFill>
                <a:latin typeface="Times" pitchFamily="18" charset="0"/>
              </a:rPr>
              <a:t>  </a:t>
            </a:r>
            <a:r>
              <a:rPr lang="en-US" sz="3200" b="1" u="sng" dirty="0">
                <a:latin typeface="Arial" pitchFamily="34" charset="0"/>
                <a:cs typeface="Arial" pitchFamily="34" charset="0"/>
              </a:rPr>
              <a:t>Safely</a:t>
            </a:r>
            <a:r>
              <a:rPr lang="en-US" sz="3200" b="1" dirty="0">
                <a:latin typeface="Arial" pitchFamily="34" charset="0"/>
                <a:cs typeface="Arial" pitchFamily="34" charset="0"/>
              </a:rPr>
              <a:t> Interacting with Geese</a:t>
            </a:r>
            <a:r>
              <a:rPr lang="en-US" sz="3200" dirty="0">
                <a:latin typeface="Arial" pitchFamily="34" charset="0"/>
                <a:cs typeface="Arial" pitchFamily="34" charset="0"/>
              </a:rPr>
              <a:t> </a:t>
            </a:r>
          </a:p>
        </p:txBody>
      </p:sp>
      <p:pic>
        <p:nvPicPr>
          <p:cNvPr id="19462" name="Picture 8" descr="canada%20goose_300_tcm9-139738"/>
          <p:cNvPicPr>
            <a:picLocks noChangeAspect="1" noChangeArrowheads="1"/>
          </p:cNvPicPr>
          <p:nvPr/>
        </p:nvPicPr>
        <p:blipFill>
          <a:blip r:embed="rId6" cstate="print"/>
          <a:srcRect/>
          <a:stretch>
            <a:fillRect/>
          </a:stretch>
        </p:blipFill>
        <p:spPr bwMode="auto">
          <a:xfrm>
            <a:off x="114300" y="3033712"/>
            <a:ext cx="2057400" cy="1995488"/>
          </a:xfrm>
          <a:prstGeom prst="rect">
            <a:avLst/>
          </a:prstGeom>
          <a:noFill/>
          <a:ln w="9525">
            <a:noFill/>
            <a:miter lim="800000"/>
            <a:headEnd/>
            <a:tailEnd/>
          </a:ln>
        </p:spPr>
      </p:pic>
      <p:pic>
        <p:nvPicPr>
          <p:cNvPr id="19464" name="Picture 13" descr="31766_Object"/>
          <p:cNvPicPr>
            <a:picLocks noChangeAspect="1" noChangeArrowheads="1"/>
          </p:cNvPicPr>
          <p:nvPr/>
        </p:nvPicPr>
        <p:blipFill>
          <a:blip r:embed="rId7" cstate="print"/>
          <a:srcRect/>
          <a:stretch>
            <a:fillRect/>
          </a:stretch>
        </p:blipFill>
        <p:spPr bwMode="auto">
          <a:xfrm>
            <a:off x="4267200" y="2667000"/>
            <a:ext cx="2160588" cy="4038600"/>
          </a:xfrm>
          <a:prstGeom prst="rect">
            <a:avLst/>
          </a:prstGeom>
          <a:noFill/>
          <a:ln w="9525">
            <a:noFill/>
            <a:miter lim="800000"/>
            <a:headEnd/>
            <a:tailEnd/>
          </a:ln>
        </p:spPr>
      </p:pic>
      <p:pic>
        <p:nvPicPr>
          <p:cNvPr id="19465" name="Picture 12" descr="Umbrella"/>
          <p:cNvPicPr>
            <a:picLocks noChangeAspect="1" noChangeArrowheads="1"/>
          </p:cNvPicPr>
          <p:nvPr/>
        </p:nvPicPr>
        <p:blipFill>
          <a:blip r:embed="rId8" cstate="print"/>
          <a:srcRect l="11905" r="9525"/>
          <a:stretch>
            <a:fillRect/>
          </a:stretch>
        </p:blipFill>
        <p:spPr bwMode="auto">
          <a:xfrm>
            <a:off x="2133600" y="1905000"/>
            <a:ext cx="2514600" cy="3810000"/>
          </a:xfrm>
          <a:prstGeom prst="rect">
            <a:avLst/>
          </a:prstGeom>
          <a:noFill/>
          <a:ln w="9525">
            <a:noFill/>
            <a:miter lim="800000"/>
            <a:headEnd/>
            <a:tailEnd/>
          </a:ln>
        </p:spPr>
      </p:pic>
      <p:pic>
        <p:nvPicPr>
          <p:cNvPr id="59394" name="Picture 2" descr="C:\Documents and Settings\rzega.WE\Desktop\Geese\random photos\27NE08.JPG"/>
          <p:cNvPicPr>
            <a:picLocks noChangeAspect="1" noChangeArrowheads="1"/>
          </p:cNvPicPr>
          <p:nvPr/>
        </p:nvPicPr>
        <p:blipFill>
          <a:blip r:embed="rId9" cstate="print"/>
          <a:srcRect/>
          <a:stretch>
            <a:fillRect/>
          </a:stretch>
        </p:blipFill>
        <p:spPr bwMode="auto">
          <a:xfrm>
            <a:off x="5689877" y="0"/>
            <a:ext cx="3454123" cy="2590800"/>
          </a:xfrm>
          <a:prstGeom prst="rect">
            <a:avLst/>
          </a:prstGeom>
          <a:noFill/>
        </p:spPr>
      </p:pic>
      <p:pic>
        <p:nvPicPr>
          <p:cNvPr id="16" name="Picture 1" descr="I:\Project Files\Images and Presentations\Goose Pictures\Cohoes oiling\P1010269.JPG"/>
          <p:cNvPicPr>
            <a:picLocks noChangeAspect="1" noChangeArrowheads="1"/>
          </p:cNvPicPr>
          <p:nvPr/>
        </p:nvPicPr>
        <p:blipFill>
          <a:blip r:embed="rId10" cstate="print"/>
          <a:srcRect l="16563" t="34783" r="48654" b="27950"/>
          <a:stretch>
            <a:fillRect/>
          </a:stretch>
        </p:blipFill>
        <p:spPr bwMode="auto">
          <a:xfrm>
            <a:off x="6667500" y="3102429"/>
            <a:ext cx="1828800" cy="2612571"/>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7917 0.00394 L 0.20781 -0.01179 L 0.10781 -0.02752 L 0.2526 -0.04164 L 0.05399 -0.04626 L 0.26441 0.04303 L 0.04549 0.02267 L 0.2408 -0.11057 L 0.05625 -0.1027 L 0.24549 -0.19986 L 0.05399 -0.19037 L 0.21962 -0.2563 L 0.06198 -0.15915 L 0.22674 -0.14041 L 0.05017 -0.07124 L 0.23733 -0.07124 L 0.0434 -0.02752 L 0.2408 0.00555 " pathEditMode="relative" rAng="0" ptsTypes="AAAAAAAAAAAAAAAAAA">
                                      <p:cBhvr>
                                        <p:cTn id="6" dur="3000" fill="hold"/>
                                        <p:tgtEl>
                                          <p:spTgt spid="19462"/>
                                        </p:tgtEl>
                                        <p:attrNameLst>
                                          <p:attrName>ppt_x</p:attrName>
                                          <p:attrName>ppt_y</p:attrName>
                                        </p:attrNameLst>
                                      </p:cBhvr>
                                      <p:rCtr x="17200" y="-11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228600" y="5943600"/>
            <a:ext cx="3200400" cy="530225"/>
          </a:xfrm>
          <a:prstGeom prst="rect">
            <a:avLst/>
          </a:prstGeom>
          <a:noFill/>
          <a:ln w="9525">
            <a:noFill/>
            <a:miter lim="800000"/>
            <a:headEnd/>
            <a:tailEnd/>
          </a:ln>
        </p:spPr>
      </p:pic>
      <p:pic>
        <p:nvPicPr>
          <p:cNvPr id="32771" name="Picture 3"/>
          <p:cNvPicPr>
            <a:picLocks noChangeAspect="1" noChangeArrowheads="1"/>
          </p:cNvPicPr>
          <p:nvPr/>
        </p:nvPicPr>
        <p:blipFill>
          <a:blip r:embed="rId4" cstate="print"/>
          <a:srcRect/>
          <a:stretch>
            <a:fillRect/>
          </a:stretch>
        </p:blipFill>
        <p:spPr bwMode="auto">
          <a:xfrm>
            <a:off x="6629400" y="6361113"/>
            <a:ext cx="2147888" cy="300037"/>
          </a:xfrm>
          <a:prstGeom prst="rect">
            <a:avLst/>
          </a:prstGeom>
          <a:noFill/>
          <a:ln w="9525">
            <a:noFill/>
            <a:miter lim="800000"/>
            <a:headEnd/>
            <a:tailEnd/>
          </a:ln>
        </p:spPr>
      </p:pic>
      <p:pic>
        <p:nvPicPr>
          <p:cNvPr id="32772" name="Picture 4"/>
          <p:cNvPicPr>
            <a:picLocks noChangeAspect="1" noChangeArrowheads="1"/>
          </p:cNvPicPr>
          <p:nvPr/>
        </p:nvPicPr>
        <p:blipFill>
          <a:blip r:embed="rId5" cstate="print"/>
          <a:srcRect/>
          <a:stretch>
            <a:fillRect/>
          </a:stretch>
        </p:blipFill>
        <p:spPr bwMode="auto">
          <a:xfrm>
            <a:off x="6626225" y="5943600"/>
            <a:ext cx="460375" cy="315913"/>
          </a:xfrm>
          <a:prstGeom prst="rect">
            <a:avLst/>
          </a:prstGeom>
          <a:noFill/>
          <a:ln w="9525">
            <a:noFill/>
            <a:miter lim="800000"/>
            <a:headEnd/>
            <a:tailEnd/>
          </a:ln>
        </p:spPr>
      </p:pic>
      <p:pic>
        <p:nvPicPr>
          <p:cNvPr id="32773" name="Picture 8"/>
          <p:cNvPicPr>
            <a:picLocks noChangeAspect="1" noChangeArrowheads="1"/>
          </p:cNvPicPr>
          <p:nvPr/>
        </p:nvPicPr>
        <p:blipFill>
          <a:blip r:embed="rId6" cstate="print"/>
          <a:srcRect/>
          <a:stretch>
            <a:fillRect/>
          </a:stretch>
        </p:blipFill>
        <p:spPr bwMode="auto">
          <a:xfrm>
            <a:off x="0" y="3352800"/>
            <a:ext cx="1893888" cy="2362200"/>
          </a:xfrm>
          <a:prstGeom prst="rect">
            <a:avLst/>
          </a:prstGeom>
          <a:noFill/>
          <a:ln w="9525">
            <a:noFill/>
            <a:miter lim="800000"/>
            <a:headEnd/>
            <a:tailEnd/>
          </a:ln>
        </p:spPr>
      </p:pic>
      <p:pic>
        <p:nvPicPr>
          <p:cNvPr id="32774" name="Picture 9"/>
          <p:cNvPicPr>
            <a:picLocks noChangeAspect="1" noChangeArrowheads="1"/>
          </p:cNvPicPr>
          <p:nvPr/>
        </p:nvPicPr>
        <p:blipFill>
          <a:blip r:embed="rId7" cstate="print"/>
          <a:srcRect/>
          <a:stretch>
            <a:fillRect/>
          </a:stretch>
        </p:blipFill>
        <p:spPr bwMode="auto">
          <a:xfrm>
            <a:off x="6629400" y="3810000"/>
            <a:ext cx="2514600" cy="1884363"/>
          </a:xfrm>
          <a:prstGeom prst="rect">
            <a:avLst/>
          </a:prstGeom>
          <a:noFill/>
          <a:ln w="9525">
            <a:noFill/>
            <a:miter lim="800000"/>
            <a:headEnd/>
            <a:tailEnd/>
          </a:ln>
        </p:spPr>
      </p:pic>
      <p:sp>
        <p:nvSpPr>
          <p:cNvPr id="171018" name="Text Box 10"/>
          <p:cNvSpPr txBox="1">
            <a:spLocks noChangeArrowheads="1"/>
          </p:cNvSpPr>
          <p:nvPr/>
        </p:nvSpPr>
        <p:spPr bwMode="auto">
          <a:xfrm>
            <a:off x="381000" y="1066800"/>
            <a:ext cx="3994150" cy="641350"/>
          </a:xfrm>
          <a:prstGeom prst="rect">
            <a:avLst/>
          </a:prstGeom>
          <a:noFill/>
          <a:ln w="9525">
            <a:noFill/>
            <a:miter lim="800000"/>
            <a:headEnd/>
            <a:tailEnd/>
          </a:ln>
          <a:effectLst/>
        </p:spPr>
        <p:txBody>
          <a:bodyPr wrap="none">
            <a:spAutoFit/>
          </a:bodyPr>
          <a:lstStyle/>
          <a:p>
            <a:pPr>
              <a:spcBef>
                <a:spcPct val="0"/>
              </a:spcBef>
              <a:defRPr/>
            </a:pPr>
            <a:r>
              <a:rPr lang="en-US" sz="3600" b="1" dirty="0"/>
              <a:t>REJEX-IT Migrate</a:t>
            </a:r>
          </a:p>
        </p:txBody>
      </p:sp>
      <p:sp>
        <p:nvSpPr>
          <p:cNvPr id="171019" name="Text Box 11"/>
          <p:cNvSpPr txBox="1">
            <a:spLocks noChangeArrowheads="1"/>
          </p:cNvSpPr>
          <p:nvPr/>
        </p:nvSpPr>
        <p:spPr bwMode="auto">
          <a:xfrm>
            <a:off x="1447800" y="1676400"/>
            <a:ext cx="7999413" cy="2369880"/>
          </a:xfrm>
          <a:prstGeom prst="rect">
            <a:avLst/>
          </a:prstGeom>
          <a:noFill/>
          <a:ln w="9525">
            <a:noFill/>
            <a:miter lim="800000"/>
            <a:headEnd/>
            <a:tailEnd/>
          </a:ln>
          <a:effectLst/>
        </p:spPr>
        <p:txBody>
          <a:bodyPr>
            <a:spAutoFit/>
          </a:bodyPr>
          <a:lstStyle/>
          <a:p>
            <a:pPr>
              <a:spcBef>
                <a:spcPct val="0"/>
              </a:spcBef>
              <a:buFontTx/>
              <a:buChar char="•"/>
              <a:defRPr/>
            </a:pPr>
            <a:r>
              <a:rPr lang="en-US" sz="2400" b="1" dirty="0"/>
              <a:t>General use pesticide: Private property owners </a:t>
            </a:r>
          </a:p>
          <a:p>
            <a:pPr>
              <a:spcBef>
                <a:spcPct val="0"/>
              </a:spcBef>
              <a:defRPr/>
            </a:pPr>
            <a:r>
              <a:rPr lang="en-US" sz="2400" b="1" dirty="0"/>
              <a:t>and businesses do not need to be certified </a:t>
            </a:r>
          </a:p>
          <a:p>
            <a:pPr>
              <a:spcBef>
                <a:spcPct val="0"/>
              </a:spcBef>
              <a:defRPr/>
            </a:pPr>
            <a:r>
              <a:rPr lang="en-US" sz="2400" b="1" dirty="0"/>
              <a:t>pesticide applicators.</a:t>
            </a:r>
          </a:p>
          <a:p>
            <a:pPr>
              <a:spcBef>
                <a:spcPct val="0"/>
              </a:spcBef>
              <a:buFontTx/>
              <a:buChar char="•"/>
              <a:defRPr/>
            </a:pPr>
            <a:r>
              <a:rPr lang="en-US" sz="2400" b="1" dirty="0"/>
              <a:t>Methyl </a:t>
            </a:r>
            <a:r>
              <a:rPr lang="en-US" sz="2400" b="1" dirty="0" err="1"/>
              <a:t>Anthranilate</a:t>
            </a:r>
            <a:r>
              <a:rPr lang="en-US" sz="2400" b="1" dirty="0"/>
              <a:t> (Taste Aversion)</a:t>
            </a:r>
          </a:p>
          <a:p>
            <a:pPr>
              <a:spcBef>
                <a:spcPct val="0"/>
              </a:spcBef>
              <a:buFontTx/>
              <a:buChar char="•"/>
              <a:defRPr/>
            </a:pPr>
            <a:r>
              <a:rPr lang="en-US" sz="2400" b="1" dirty="0"/>
              <a:t>Cost per acre (1 treatment) = $130  (2.5 gallons)</a:t>
            </a:r>
          </a:p>
          <a:p>
            <a:pPr>
              <a:spcBef>
                <a:spcPct val="0"/>
              </a:spcBef>
              <a:buFontTx/>
              <a:buChar char="•"/>
              <a:defRPr/>
            </a:pPr>
            <a:r>
              <a:rPr lang="en-US" sz="2400" b="1" dirty="0"/>
              <a:t>Application may last 2-3 weeks</a:t>
            </a:r>
            <a:r>
              <a:rPr lang="en-US" sz="2800" dirty="0"/>
              <a:t> </a:t>
            </a:r>
          </a:p>
        </p:txBody>
      </p:sp>
      <p:sp>
        <p:nvSpPr>
          <p:cNvPr id="9" name="TextBox 8"/>
          <p:cNvSpPr txBox="1"/>
          <p:nvPr/>
        </p:nvSpPr>
        <p:spPr>
          <a:xfrm>
            <a:off x="63500" y="302092"/>
            <a:ext cx="8001000" cy="923330"/>
          </a:xfrm>
          <a:prstGeom prst="rect">
            <a:avLst/>
          </a:prstGeom>
          <a:noFill/>
        </p:spPr>
        <p:txBody>
          <a:bodyPr wrap="square" rtlCol="0">
            <a:spAutoFit/>
          </a:bodyPr>
          <a:lstStyle/>
          <a:p>
            <a:r>
              <a:rPr lang="en-US" sz="5400" dirty="0" smtClean="0">
                <a:latin typeface="Arial Narrow" pitchFamily="34" charset="0"/>
              </a:rPr>
              <a:t>Chemical Deterrents:</a:t>
            </a:r>
            <a:endParaRPr lang="en-US" sz="5400" dirty="0">
              <a:latin typeface="Arial Narrow" pitchFamily="34"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81000" y="914400"/>
            <a:ext cx="7804150" cy="641350"/>
          </a:xfrm>
          <a:prstGeom prst="rect">
            <a:avLst/>
          </a:prstGeom>
          <a:noFill/>
          <a:ln w="9525">
            <a:noFill/>
            <a:miter lim="800000"/>
            <a:headEnd/>
            <a:tailEnd/>
          </a:ln>
        </p:spPr>
        <p:txBody>
          <a:bodyPr wrap="none">
            <a:spAutoFit/>
          </a:bodyPr>
          <a:lstStyle/>
          <a:p>
            <a:pPr>
              <a:spcBef>
                <a:spcPct val="0"/>
              </a:spcBef>
            </a:pPr>
            <a:r>
              <a:rPr lang="en-US" sz="3600" b="1"/>
              <a:t>SEPRO Flight </a:t>
            </a:r>
            <a:r>
              <a:rPr lang="en-US" sz="3600" b="1" i="1"/>
              <a:t>Control </a:t>
            </a:r>
            <a:r>
              <a:rPr lang="en-US" sz="3600" b="1"/>
              <a:t>Plus (Geese)</a:t>
            </a:r>
          </a:p>
        </p:txBody>
      </p:sp>
      <p:sp>
        <p:nvSpPr>
          <p:cNvPr id="173059" name="Text Box 3"/>
          <p:cNvSpPr txBox="1">
            <a:spLocks noChangeArrowheads="1"/>
          </p:cNvSpPr>
          <p:nvPr/>
        </p:nvSpPr>
        <p:spPr bwMode="auto">
          <a:xfrm>
            <a:off x="381000" y="1752600"/>
            <a:ext cx="6551613" cy="3508375"/>
          </a:xfrm>
          <a:prstGeom prst="rect">
            <a:avLst/>
          </a:prstGeom>
          <a:noFill/>
          <a:ln w="9525">
            <a:noFill/>
            <a:miter lim="800000"/>
            <a:headEnd/>
            <a:tailEnd/>
          </a:ln>
          <a:effectLst/>
        </p:spPr>
        <p:txBody>
          <a:bodyPr wrap="none">
            <a:spAutoFit/>
          </a:bodyPr>
          <a:lstStyle/>
          <a:p>
            <a:pPr>
              <a:spcBef>
                <a:spcPct val="0"/>
              </a:spcBef>
              <a:buFontTx/>
              <a:buChar char="•"/>
              <a:defRPr/>
            </a:pPr>
            <a:r>
              <a:rPr lang="en-US" sz="2800" b="1">
                <a:effectLst>
                  <a:outerShdw blurRad="38100" dist="38100" dir="2700000" algn="tl">
                    <a:srgbClr val="C0C0C0"/>
                  </a:outerShdw>
                </a:effectLst>
              </a:rPr>
              <a:t>Restricted use pesticide</a:t>
            </a:r>
          </a:p>
          <a:p>
            <a:pPr>
              <a:spcBef>
                <a:spcPct val="0"/>
              </a:spcBef>
              <a:buFontTx/>
              <a:buChar char="•"/>
              <a:defRPr/>
            </a:pPr>
            <a:r>
              <a:rPr lang="en-US" sz="2800" b="1">
                <a:effectLst>
                  <a:outerShdw blurRad="38100" dist="38100" dir="2700000" algn="tl">
                    <a:srgbClr val="C0C0C0"/>
                  </a:outerShdw>
                </a:effectLst>
              </a:rPr>
              <a:t>3A (Turf) or 3B certification</a:t>
            </a:r>
          </a:p>
          <a:p>
            <a:pPr>
              <a:spcBef>
                <a:spcPct val="0"/>
              </a:spcBef>
              <a:buFontTx/>
              <a:buChar char="•"/>
              <a:defRPr/>
            </a:pPr>
            <a:r>
              <a:rPr lang="en-US" sz="2800" b="1">
                <a:effectLst>
                  <a:outerShdw blurRad="38100" dist="38100" dir="2700000" algn="tl">
                    <a:srgbClr val="C0C0C0"/>
                  </a:outerShdw>
                </a:effectLst>
              </a:rPr>
              <a:t>Anti-feeding (digestive irritation) &amp;</a:t>
            </a:r>
          </a:p>
          <a:p>
            <a:pPr>
              <a:spcBef>
                <a:spcPct val="0"/>
              </a:spcBef>
              <a:defRPr/>
            </a:pPr>
            <a:r>
              <a:rPr lang="en-US" sz="2800" b="1">
                <a:effectLst>
                  <a:outerShdw blurRad="38100" dist="38100" dir="2700000" algn="tl">
                    <a:srgbClr val="C0C0C0"/>
                  </a:outerShdw>
                </a:effectLst>
              </a:rPr>
              <a:t>  visual warning</a:t>
            </a:r>
          </a:p>
          <a:p>
            <a:pPr>
              <a:spcBef>
                <a:spcPct val="0"/>
              </a:spcBef>
              <a:buFontTx/>
              <a:buChar char="•"/>
              <a:defRPr/>
            </a:pPr>
            <a:r>
              <a:rPr lang="en-US" sz="2800" b="1">
                <a:effectLst>
                  <a:outerShdw blurRad="38100" dist="38100" dir="2700000" algn="tl">
                    <a:srgbClr val="C0C0C0"/>
                  </a:outerShdw>
                </a:effectLst>
              </a:rPr>
              <a:t>Cost per acre = Appx. $200 (1 gallon)</a:t>
            </a:r>
          </a:p>
          <a:p>
            <a:pPr>
              <a:spcBef>
                <a:spcPct val="0"/>
              </a:spcBef>
              <a:buFontTx/>
              <a:buChar char="•"/>
              <a:defRPr/>
            </a:pPr>
            <a:r>
              <a:rPr lang="en-US" sz="2800" b="1">
                <a:effectLst>
                  <a:outerShdw blurRad="38100" dist="38100" dir="2700000" algn="tl">
                    <a:srgbClr val="C0C0C0"/>
                  </a:outerShdw>
                </a:effectLst>
              </a:rPr>
              <a:t>Application may last a </a:t>
            </a:r>
          </a:p>
          <a:p>
            <a:pPr>
              <a:spcBef>
                <a:spcPct val="0"/>
              </a:spcBef>
              <a:defRPr/>
            </a:pPr>
            <a:r>
              <a:rPr lang="en-US" sz="2800" b="1">
                <a:effectLst>
                  <a:outerShdw blurRad="38100" dist="38100" dir="2700000" algn="tl">
                    <a:srgbClr val="C0C0C0"/>
                  </a:outerShdw>
                </a:effectLst>
              </a:rPr>
              <a:t>   few weeks</a:t>
            </a:r>
          </a:p>
          <a:p>
            <a:pPr>
              <a:spcBef>
                <a:spcPct val="0"/>
              </a:spcBef>
              <a:defRPr/>
            </a:pPr>
            <a:endParaRPr lang="en-US" sz="2800" b="1">
              <a:effectLst>
                <a:outerShdw blurRad="38100" dist="38100" dir="2700000" algn="tl">
                  <a:srgbClr val="C0C0C0"/>
                </a:outerShdw>
              </a:effectLst>
            </a:endParaRPr>
          </a:p>
        </p:txBody>
      </p:sp>
      <p:pic>
        <p:nvPicPr>
          <p:cNvPr id="33796" name="Picture 4"/>
          <p:cNvPicPr>
            <a:picLocks noGrp="1" noChangeAspect="1" noChangeArrowheads="1"/>
          </p:cNvPicPr>
          <p:nvPr>
            <p:ph/>
          </p:nvPr>
        </p:nvPicPr>
        <p:blipFill>
          <a:blip r:embed="rId3" cstate="print"/>
          <a:srcRect/>
          <a:stretch>
            <a:fillRect/>
          </a:stretch>
        </p:blipFill>
        <p:spPr bwMode="auto">
          <a:xfrm>
            <a:off x="7086600" y="3581400"/>
            <a:ext cx="1714500" cy="2095500"/>
          </a:xfrm>
          <a:noFill/>
          <a:ln>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228600" y="5943600"/>
            <a:ext cx="3200400" cy="530225"/>
          </a:xfrm>
          <a:prstGeom prst="rect">
            <a:avLst/>
          </a:prstGeom>
          <a:noFill/>
          <a:ln w="9525">
            <a:noFill/>
            <a:miter lim="800000"/>
            <a:headEnd/>
            <a:tailEnd/>
          </a:ln>
        </p:spPr>
      </p:pic>
      <p:pic>
        <p:nvPicPr>
          <p:cNvPr id="6" name="Picture 3"/>
          <p:cNvPicPr>
            <a:picLocks noChangeAspect="1" noChangeArrowheads="1"/>
          </p:cNvPicPr>
          <p:nvPr/>
        </p:nvPicPr>
        <p:blipFill>
          <a:blip r:embed="rId5" cstate="print"/>
          <a:srcRect/>
          <a:stretch>
            <a:fillRect/>
          </a:stretch>
        </p:blipFill>
        <p:spPr bwMode="auto">
          <a:xfrm>
            <a:off x="6629400" y="6361113"/>
            <a:ext cx="2147888" cy="300037"/>
          </a:xfrm>
          <a:prstGeom prst="rect">
            <a:avLst/>
          </a:prstGeom>
          <a:noFill/>
          <a:ln w="9525">
            <a:noFill/>
            <a:miter lim="800000"/>
            <a:headEnd/>
            <a:tailEnd/>
          </a:ln>
        </p:spPr>
      </p:pic>
      <p:pic>
        <p:nvPicPr>
          <p:cNvPr id="7" name="Picture 4"/>
          <p:cNvPicPr>
            <a:picLocks noChangeAspect="1" noChangeArrowheads="1"/>
          </p:cNvPicPr>
          <p:nvPr/>
        </p:nvPicPr>
        <p:blipFill>
          <a:blip r:embed="rId6" cstate="print"/>
          <a:srcRect/>
          <a:stretch>
            <a:fillRect/>
          </a:stretch>
        </p:blipFill>
        <p:spPr bwMode="auto">
          <a:xfrm>
            <a:off x="6626225" y="5943600"/>
            <a:ext cx="460375" cy="3159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2"/>
          <p:cNvSpPr txBox="1">
            <a:spLocks noChangeArrowheads="1"/>
          </p:cNvSpPr>
          <p:nvPr/>
        </p:nvSpPr>
        <p:spPr bwMode="auto">
          <a:xfrm>
            <a:off x="5867400" y="685800"/>
            <a:ext cx="2209800" cy="369888"/>
          </a:xfrm>
          <a:prstGeom prst="rect">
            <a:avLst/>
          </a:prstGeom>
          <a:noFill/>
          <a:ln w="9525">
            <a:noFill/>
            <a:miter lim="800000"/>
            <a:headEnd/>
            <a:tailEnd/>
          </a:ln>
        </p:spPr>
        <p:txBody>
          <a:bodyPr>
            <a:spAutoFit/>
          </a:bodyPr>
          <a:lstStyle/>
          <a:p>
            <a:endParaRPr lang="en-US" dirty="0"/>
          </a:p>
        </p:txBody>
      </p:sp>
      <p:sp>
        <p:nvSpPr>
          <p:cNvPr id="3" name="TextBox 12"/>
          <p:cNvSpPr txBox="1">
            <a:spLocks noChangeArrowheads="1"/>
          </p:cNvSpPr>
          <p:nvPr/>
        </p:nvSpPr>
        <p:spPr bwMode="auto">
          <a:xfrm>
            <a:off x="6019800" y="838200"/>
            <a:ext cx="2209800" cy="369888"/>
          </a:xfrm>
          <a:prstGeom prst="rect">
            <a:avLst/>
          </a:prstGeom>
          <a:noFill/>
          <a:ln w="9525">
            <a:noFill/>
            <a:miter lim="800000"/>
            <a:headEnd/>
            <a:tailEnd/>
          </a:ln>
        </p:spPr>
        <p:txBody>
          <a:bodyPr>
            <a:spAutoFit/>
          </a:bodyPr>
          <a:lstStyle/>
          <a:p>
            <a:endParaRPr lang="en-US" dirty="0"/>
          </a:p>
        </p:txBody>
      </p:sp>
      <p:pic>
        <p:nvPicPr>
          <p:cNvPr id="157698" name="Picture 2" descr="C:\Documents and Settings\rzega.WE\Desktop\Geese\random photos\DSC_0149.JPG"/>
          <p:cNvPicPr>
            <a:picLocks noChangeAspect="1" noChangeArrowheads="1"/>
          </p:cNvPicPr>
          <p:nvPr/>
        </p:nvPicPr>
        <p:blipFill>
          <a:blip r:embed="rId3" cstate="print"/>
          <a:srcRect/>
          <a:stretch>
            <a:fillRect/>
          </a:stretch>
        </p:blipFill>
        <p:spPr bwMode="auto">
          <a:xfrm>
            <a:off x="3164378" y="2895600"/>
            <a:ext cx="5979621" cy="3962400"/>
          </a:xfrm>
          <a:prstGeom prst="rect">
            <a:avLst/>
          </a:prstGeom>
          <a:noFill/>
        </p:spPr>
      </p:pic>
      <p:sp>
        <p:nvSpPr>
          <p:cNvPr id="5" name="Title 4"/>
          <p:cNvSpPr>
            <a:spLocks noGrp="1"/>
          </p:cNvSpPr>
          <p:nvPr>
            <p:ph type="title"/>
          </p:nvPr>
        </p:nvSpPr>
        <p:spPr>
          <a:xfrm>
            <a:off x="304800" y="228600"/>
            <a:ext cx="3008313" cy="825500"/>
          </a:xfrm>
        </p:spPr>
        <p:txBody>
          <a:bodyPr/>
          <a:lstStyle/>
          <a:p>
            <a:r>
              <a:rPr lang="en-US" sz="4000" u="sng" dirty="0" smtClean="0">
                <a:solidFill>
                  <a:schemeClr val="tx1"/>
                </a:solidFill>
              </a:rPr>
              <a:t>Legal Harvest</a:t>
            </a:r>
            <a:endParaRPr lang="en-US" sz="4000" u="sng" dirty="0">
              <a:solidFill>
                <a:schemeClr val="tx1"/>
              </a:solidFill>
            </a:endParaRPr>
          </a:p>
        </p:txBody>
      </p:sp>
      <p:sp>
        <p:nvSpPr>
          <p:cNvPr id="7" name="Text Placeholder 6"/>
          <p:cNvSpPr>
            <a:spLocks noGrp="1"/>
          </p:cNvSpPr>
          <p:nvPr>
            <p:ph type="body" sz="half" idx="2"/>
          </p:nvPr>
        </p:nvSpPr>
        <p:spPr>
          <a:xfrm>
            <a:off x="228600" y="990600"/>
            <a:ext cx="3008313" cy="4691063"/>
          </a:xfrm>
        </p:spPr>
        <p:txBody>
          <a:bodyPr/>
          <a:lstStyle/>
          <a:p>
            <a:pPr>
              <a:buFont typeface="Arial" pitchFamily="34" charset="0"/>
              <a:buChar char="•"/>
            </a:pPr>
            <a:r>
              <a:rPr lang="en-US" sz="2400" dirty="0" smtClean="0">
                <a:latin typeface="+mj-lt"/>
              </a:rPr>
              <a:t>Liberal hunting seasons have been in place since 1990 for resident Canada geese in NY.</a:t>
            </a:r>
          </a:p>
          <a:p>
            <a:pPr>
              <a:buFont typeface="Arial" pitchFamily="34" charset="0"/>
              <a:buChar char="•"/>
            </a:pPr>
            <a:r>
              <a:rPr lang="en-US" sz="2400" dirty="0" smtClean="0">
                <a:latin typeface="+mj-lt"/>
              </a:rPr>
              <a:t>8/15 </a:t>
            </a:r>
            <a:r>
              <a:rPr lang="en-US" sz="2400" dirty="0" smtClean="0">
                <a:latin typeface="+mj-lt"/>
              </a:rPr>
              <a:t>goose per day limit in September</a:t>
            </a:r>
          </a:p>
        </p:txBody>
      </p:sp>
      <p:pic>
        <p:nvPicPr>
          <p:cNvPr id="8" name="Picture 2"/>
          <p:cNvPicPr>
            <a:picLocks noChangeAspect="1" noChangeArrowheads="1"/>
          </p:cNvPicPr>
          <p:nvPr/>
        </p:nvPicPr>
        <p:blipFill>
          <a:blip r:embed="rId4" cstate="print"/>
          <a:srcRect/>
          <a:stretch>
            <a:fillRect/>
          </a:stretch>
        </p:blipFill>
        <p:spPr bwMode="auto">
          <a:xfrm>
            <a:off x="228600" y="5943600"/>
            <a:ext cx="3200400" cy="530225"/>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6629400" y="6361113"/>
            <a:ext cx="2147888" cy="300037"/>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6626225" y="5943600"/>
            <a:ext cx="460375" cy="315913"/>
          </a:xfrm>
          <a:prstGeom prst="rect">
            <a:avLst/>
          </a:prstGeom>
          <a:noFill/>
          <a:ln w="9525">
            <a:noFill/>
            <a:miter lim="800000"/>
            <a:headEnd/>
            <a:tailEnd/>
          </a:ln>
        </p:spPr>
      </p:pic>
      <p:sp>
        <p:nvSpPr>
          <p:cNvPr id="11" name="TextBox 10"/>
          <p:cNvSpPr txBox="1"/>
          <p:nvPr/>
        </p:nvSpPr>
        <p:spPr>
          <a:xfrm>
            <a:off x="4038600" y="762000"/>
            <a:ext cx="4953000" cy="1846659"/>
          </a:xfrm>
          <a:prstGeom prst="rect">
            <a:avLst/>
          </a:prstGeom>
          <a:noFill/>
        </p:spPr>
        <p:txBody>
          <a:bodyPr wrap="square" rtlCol="0">
            <a:spAutoFit/>
          </a:bodyPr>
          <a:lstStyle/>
          <a:p>
            <a:r>
              <a:rPr lang="en-US" sz="2400" dirty="0" smtClean="0"/>
              <a:t>Licenses needed:</a:t>
            </a:r>
          </a:p>
          <a:p>
            <a:pPr lvl="1">
              <a:buFont typeface="Arial" pitchFamily="34" charset="0"/>
              <a:buChar char="•"/>
            </a:pPr>
            <a:r>
              <a:rPr lang="en-US" sz="2000" dirty="0" smtClean="0"/>
              <a:t>Small game </a:t>
            </a:r>
          </a:p>
          <a:p>
            <a:pPr lvl="1">
              <a:buFont typeface="Arial" pitchFamily="34" charset="0"/>
              <a:buChar char="•"/>
            </a:pPr>
            <a:r>
              <a:rPr lang="en-US" sz="2000" dirty="0" smtClean="0"/>
              <a:t>Waterfowl </a:t>
            </a:r>
            <a:r>
              <a:rPr lang="en-US" sz="2000" dirty="0" smtClean="0"/>
              <a:t>Stamp</a:t>
            </a:r>
          </a:p>
          <a:p>
            <a:pPr lvl="1">
              <a:buFont typeface="Arial" pitchFamily="34" charset="0"/>
              <a:buChar char="•"/>
            </a:pPr>
            <a:r>
              <a:rPr lang="en-US" sz="2000" dirty="0" smtClean="0"/>
              <a:t>HIP number</a:t>
            </a:r>
            <a:endParaRPr lang="en-US" sz="2000"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228600" y="5943600"/>
            <a:ext cx="3200400" cy="530225"/>
          </a:xfrm>
          <a:prstGeom prst="rect">
            <a:avLst/>
          </a:prstGeom>
          <a:noFill/>
          <a:ln w="9525">
            <a:noFill/>
            <a:miter lim="800000"/>
            <a:headEnd/>
            <a:tailEnd/>
          </a:ln>
        </p:spPr>
      </p:pic>
      <p:pic>
        <p:nvPicPr>
          <p:cNvPr id="29699" name="Picture 3"/>
          <p:cNvPicPr>
            <a:picLocks noChangeAspect="1" noChangeArrowheads="1"/>
          </p:cNvPicPr>
          <p:nvPr/>
        </p:nvPicPr>
        <p:blipFill>
          <a:blip r:embed="rId4" cstate="print"/>
          <a:srcRect/>
          <a:stretch>
            <a:fillRect/>
          </a:stretch>
        </p:blipFill>
        <p:spPr bwMode="auto">
          <a:xfrm>
            <a:off x="6629400" y="6361113"/>
            <a:ext cx="2147888" cy="300037"/>
          </a:xfrm>
          <a:prstGeom prst="rect">
            <a:avLst/>
          </a:prstGeom>
          <a:noFill/>
          <a:ln w="9525">
            <a:noFill/>
            <a:miter lim="800000"/>
            <a:headEnd/>
            <a:tailEnd/>
          </a:ln>
        </p:spPr>
      </p:pic>
      <p:pic>
        <p:nvPicPr>
          <p:cNvPr id="29700" name="Picture 4"/>
          <p:cNvPicPr>
            <a:picLocks noChangeAspect="1" noChangeArrowheads="1"/>
          </p:cNvPicPr>
          <p:nvPr/>
        </p:nvPicPr>
        <p:blipFill>
          <a:blip r:embed="rId5" cstate="print"/>
          <a:srcRect/>
          <a:stretch>
            <a:fillRect/>
          </a:stretch>
        </p:blipFill>
        <p:spPr bwMode="auto">
          <a:xfrm>
            <a:off x="6626225" y="5943600"/>
            <a:ext cx="460375" cy="315913"/>
          </a:xfrm>
          <a:prstGeom prst="rect">
            <a:avLst/>
          </a:prstGeom>
          <a:noFill/>
          <a:ln w="9525">
            <a:noFill/>
            <a:miter lim="800000"/>
            <a:headEnd/>
            <a:tailEnd/>
          </a:ln>
        </p:spPr>
      </p:pic>
      <p:sp>
        <p:nvSpPr>
          <p:cNvPr id="189446" name="Rectangle 6"/>
          <p:cNvSpPr>
            <a:spLocks noChangeArrowheads="1"/>
          </p:cNvSpPr>
          <p:nvPr/>
        </p:nvSpPr>
        <p:spPr bwMode="auto">
          <a:xfrm>
            <a:off x="228600" y="685800"/>
            <a:ext cx="8229600" cy="1143000"/>
          </a:xfrm>
          <a:prstGeom prst="rect">
            <a:avLst/>
          </a:prstGeom>
          <a:noFill/>
          <a:ln w="9525">
            <a:noFill/>
            <a:miter lim="800000"/>
            <a:headEnd/>
            <a:tailEnd/>
          </a:ln>
          <a:effectLst/>
        </p:spPr>
        <p:txBody>
          <a:bodyPr anchor="ctr"/>
          <a:lstStyle/>
          <a:p>
            <a:pPr>
              <a:spcBef>
                <a:spcPct val="0"/>
              </a:spcBef>
              <a:defRPr/>
            </a:pPr>
            <a:r>
              <a:rPr lang="en-US" sz="3600" b="1">
                <a:solidFill>
                  <a:schemeClr val="bg2"/>
                </a:solidFill>
                <a:effectLst>
                  <a:outerShdw blurRad="38100" dist="38100" dir="2700000" algn="tl">
                    <a:srgbClr val="C0C0C0"/>
                  </a:outerShdw>
                </a:effectLst>
                <a:latin typeface="Arial Narrow" pitchFamily="34" charset="0"/>
              </a:rPr>
              <a:t>Using the Depredation Permit to Reinforce Non-lethal techniques</a:t>
            </a:r>
          </a:p>
        </p:txBody>
      </p:sp>
      <p:pic>
        <p:nvPicPr>
          <p:cNvPr id="29703" name="Picture 9"/>
          <p:cNvPicPr>
            <a:picLocks noChangeAspect="1" noChangeArrowheads="1"/>
          </p:cNvPicPr>
          <p:nvPr/>
        </p:nvPicPr>
        <p:blipFill>
          <a:blip r:embed="rId6" cstate="print"/>
          <a:srcRect/>
          <a:stretch>
            <a:fillRect/>
          </a:stretch>
        </p:blipFill>
        <p:spPr bwMode="auto">
          <a:xfrm>
            <a:off x="4495800" y="1676400"/>
            <a:ext cx="3676650" cy="3509963"/>
          </a:xfrm>
          <a:prstGeom prst="rect">
            <a:avLst/>
          </a:prstGeom>
          <a:noFill/>
          <a:ln w="9525" algn="ctr">
            <a:noFill/>
            <a:miter lim="800000"/>
            <a:headEnd/>
            <a:tailEnd/>
          </a:ln>
        </p:spPr>
      </p:pic>
      <p:sp>
        <p:nvSpPr>
          <p:cNvPr id="8" name="TextBox 7"/>
          <p:cNvSpPr txBox="1"/>
          <p:nvPr/>
        </p:nvSpPr>
        <p:spPr>
          <a:xfrm>
            <a:off x="0" y="2209800"/>
            <a:ext cx="4419600" cy="2131353"/>
          </a:xfrm>
          <a:prstGeom prst="rect">
            <a:avLst/>
          </a:prstGeom>
          <a:noFill/>
        </p:spPr>
        <p:txBody>
          <a:bodyPr wrap="square" rtlCol="0">
            <a:spAutoFit/>
          </a:bodyPr>
          <a:lstStyle/>
          <a:p>
            <a:pPr>
              <a:buFont typeface="Arial" pitchFamily="34" charset="0"/>
              <a:buChar char="•"/>
            </a:pPr>
            <a:r>
              <a:rPr lang="en-US" sz="2100" u="sng" dirty="0" smtClean="0"/>
              <a:t>Migratory Bird Depredation Permit</a:t>
            </a:r>
          </a:p>
          <a:p>
            <a:pPr>
              <a:buFont typeface="Arial" pitchFamily="34" charset="0"/>
              <a:buChar char="•"/>
            </a:pPr>
            <a:r>
              <a:rPr lang="en-US" sz="2100" dirty="0" smtClean="0"/>
              <a:t>$50 and up to 2-3 month process</a:t>
            </a:r>
          </a:p>
          <a:p>
            <a:pPr>
              <a:buFont typeface="Arial" pitchFamily="34" charset="0"/>
              <a:buChar char="•"/>
            </a:pPr>
            <a:r>
              <a:rPr lang="en-US" sz="2000" dirty="0" smtClean="0"/>
              <a:t>Safety First!</a:t>
            </a:r>
          </a:p>
          <a:p>
            <a:pPr>
              <a:buFont typeface="Arial" pitchFamily="34" charset="0"/>
              <a:buChar char="•"/>
            </a:pPr>
            <a:r>
              <a:rPr lang="en-US" sz="2000" dirty="0" smtClean="0"/>
              <a:t>Must be 500 ft away from houses and clear beyond target.</a:t>
            </a:r>
            <a:endParaRPr lang="en-US" sz="2000"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srcRect/>
          <a:stretch>
            <a:fillRect/>
          </a:stretch>
        </p:blipFill>
        <p:spPr bwMode="auto">
          <a:xfrm>
            <a:off x="228600" y="5943600"/>
            <a:ext cx="3200400" cy="530225"/>
          </a:xfrm>
          <a:prstGeom prst="rect">
            <a:avLst/>
          </a:prstGeom>
          <a:noFill/>
          <a:ln w="9525">
            <a:noFill/>
            <a:miter lim="800000"/>
            <a:headEnd/>
            <a:tailEnd/>
          </a:ln>
        </p:spPr>
      </p:pic>
      <p:pic>
        <p:nvPicPr>
          <p:cNvPr id="26627" name="Picture 3"/>
          <p:cNvPicPr>
            <a:picLocks noChangeAspect="1" noChangeArrowheads="1"/>
          </p:cNvPicPr>
          <p:nvPr/>
        </p:nvPicPr>
        <p:blipFill>
          <a:blip r:embed="rId4" cstate="print"/>
          <a:srcRect/>
          <a:stretch>
            <a:fillRect/>
          </a:stretch>
        </p:blipFill>
        <p:spPr bwMode="auto">
          <a:xfrm>
            <a:off x="6629400" y="6361113"/>
            <a:ext cx="2147888" cy="300037"/>
          </a:xfrm>
          <a:prstGeom prst="rect">
            <a:avLst/>
          </a:prstGeom>
          <a:noFill/>
          <a:ln w="9525">
            <a:noFill/>
            <a:miter lim="800000"/>
            <a:headEnd/>
            <a:tailEnd/>
          </a:ln>
        </p:spPr>
      </p:pic>
      <p:pic>
        <p:nvPicPr>
          <p:cNvPr id="26628" name="Picture 4"/>
          <p:cNvPicPr>
            <a:picLocks noChangeAspect="1" noChangeArrowheads="1"/>
          </p:cNvPicPr>
          <p:nvPr/>
        </p:nvPicPr>
        <p:blipFill>
          <a:blip r:embed="rId5" cstate="print"/>
          <a:srcRect/>
          <a:stretch>
            <a:fillRect/>
          </a:stretch>
        </p:blipFill>
        <p:spPr bwMode="auto">
          <a:xfrm>
            <a:off x="6626225" y="5943600"/>
            <a:ext cx="460375" cy="315913"/>
          </a:xfrm>
          <a:prstGeom prst="rect">
            <a:avLst/>
          </a:prstGeom>
          <a:noFill/>
          <a:ln w="9525">
            <a:noFill/>
            <a:miter lim="800000"/>
            <a:headEnd/>
            <a:tailEnd/>
          </a:ln>
        </p:spPr>
      </p:pic>
      <p:sp>
        <p:nvSpPr>
          <p:cNvPr id="26629" name="Rectangle 5"/>
          <p:cNvSpPr>
            <a:spLocks noChangeArrowheads="1"/>
          </p:cNvSpPr>
          <p:nvPr/>
        </p:nvSpPr>
        <p:spPr bwMode="auto">
          <a:xfrm>
            <a:off x="304800" y="762000"/>
            <a:ext cx="8610600" cy="519113"/>
          </a:xfrm>
          <a:prstGeom prst="rect">
            <a:avLst/>
          </a:prstGeom>
          <a:noFill/>
          <a:ln w="9525" algn="ctr">
            <a:noFill/>
            <a:miter lim="800000"/>
            <a:headEnd/>
            <a:tailEnd/>
          </a:ln>
        </p:spPr>
        <p:txBody>
          <a:bodyPr>
            <a:spAutoFit/>
          </a:bodyPr>
          <a:lstStyle/>
          <a:p>
            <a:r>
              <a:rPr lang="en-US" sz="2800" b="1">
                <a:solidFill>
                  <a:schemeClr val="bg2"/>
                </a:solidFill>
              </a:rPr>
              <a:t>Habitat Management:</a:t>
            </a:r>
          </a:p>
        </p:txBody>
      </p:sp>
      <p:sp>
        <p:nvSpPr>
          <p:cNvPr id="26630" name="Text Box 10"/>
          <p:cNvSpPr txBox="1">
            <a:spLocks noChangeArrowheads="1"/>
          </p:cNvSpPr>
          <p:nvPr/>
        </p:nvSpPr>
        <p:spPr bwMode="auto">
          <a:xfrm>
            <a:off x="4572000" y="4724400"/>
            <a:ext cx="1295400" cy="304800"/>
          </a:xfrm>
          <a:prstGeom prst="rect">
            <a:avLst/>
          </a:prstGeom>
          <a:noFill/>
          <a:ln w="9525" algn="ctr">
            <a:noFill/>
            <a:miter lim="800000"/>
            <a:headEnd/>
            <a:tailEnd/>
          </a:ln>
        </p:spPr>
        <p:txBody>
          <a:bodyPr>
            <a:spAutoFit/>
          </a:bodyPr>
          <a:lstStyle/>
          <a:p>
            <a:r>
              <a:rPr lang="en-US" sz="1400" b="1">
                <a:solidFill>
                  <a:schemeClr val="bg1"/>
                </a:solidFill>
              </a:rPr>
              <a:t>Not this guy!</a:t>
            </a:r>
          </a:p>
        </p:txBody>
      </p:sp>
      <p:pic>
        <p:nvPicPr>
          <p:cNvPr id="26631" name="Picture 12" descr="dugout2"/>
          <p:cNvPicPr>
            <a:picLocks noChangeAspect="1" noChangeArrowheads="1"/>
          </p:cNvPicPr>
          <p:nvPr/>
        </p:nvPicPr>
        <p:blipFill>
          <a:blip r:embed="rId6" cstate="print"/>
          <a:srcRect/>
          <a:stretch>
            <a:fillRect/>
          </a:stretch>
        </p:blipFill>
        <p:spPr bwMode="auto">
          <a:xfrm>
            <a:off x="4267200" y="685800"/>
            <a:ext cx="4343400" cy="1809750"/>
          </a:xfrm>
          <a:prstGeom prst="rect">
            <a:avLst/>
          </a:prstGeom>
          <a:noFill/>
          <a:ln w="9525">
            <a:noFill/>
            <a:miter lim="800000"/>
            <a:headEnd/>
            <a:tailEnd/>
          </a:ln>
        </p:spPr>
      </p:pic>
      <p:pic>
        <p:nvPicPr>
          <p:cNvPr id="26632" name="Picture 14" descr="img_DSC00692"/>
          <p:cNvPicPr>
            <a:picLocks noChangeAspect="1" noChangeArrowheads="1"/>
          </p:cNvPicPr>
          <p:nvPr/>
        </p:nvPicPr>
        <p:blipFill>
          <a:blip r:embed="rId7" cstate="print"/>
          <a:srcRect/>
          <a:stretch>
            <a:fillRect/>
          </a:stretch>
        </p:blipFill>
        <p:spPr bwMode="auto">
          <a:xfrm>
            <a:off x="4876800" y="2895600"/>
            <a:ext cx="3581400" cy="2311400"/>
          </a:xfrm>
          <a:prstGeom prst="rect">
            <a:avLst/>
          </a:prstGeom>
          <a:noFill/>
          <a:ln w="9525">
            <a:noFill/>
            <a:miter lim="800000"/>
            <a:headEnd/>
            <a:tailEnd/>
          </a:ln>
        </p:spPr>
      </p:pic>
      <p:sp>
        <p:nvSpPr>
          <p:cNvPr id="26633" name="Text Box 15"/>
          <p:cNvSpPr txBox="1">
            <a:spLocks noChangeArrowheads="1"/>
          </p:cNvSpPr>
          <p:nvPr/>
        </p:nvSpPr>
        <p:spPr bwMode="auto">
          <a:xfrm>
            <a:off x="381000" y="1447800"/>
            <a:ext cx="3200400" cy="1604963"/>
          </a:xfrm>
          <a:prstGeom prst="rect">
            <a:avLst/>
          </a:prstGeom>
          <a:noFill/>
          <a:ln w="9525" algn="ctr">
            <a:noFill/>
            <a:miter lim="800000"/>
            <a:headEnd/>
            <a:tailEnd/>
          </a:ln>
        </p:spPr>
        <p:txBody>
          <a:bodyPr>
            <a:spAutoFit/>
          </a:bodyPr>
          <a:lstStyle/>
          <a:p>
            <a:pPr>
              <a:buFont typeface="Wingdings" pitchFamily="2" charset="2"/>
              <a:buChar char="Ø"/>
            </a:pPr>
            <a:r>
              <a:rPr lang="en-US"/>
              <a:t> Tall Grass Management</a:t>
            </a:r>
          </a:p>
          <a:p>
            <a:pPr>
              <a:buFont typeface="Wingdings" pitchFamily="2" charset="2"/>
              <a:buChar char="Ø"/>
            </a:pPr>
            <a:r>
              <a:rPr lang="en-US"/>
              <a:t> Fencing around pond</a:t>
            </a:r>
          </a:p>
          <a:p>
            <a:pPr>
              <a:buFont typeface="Wingdings" pitchFamily="2" charset="2"/>
              <a:buChar char="Ø"/>
            </a:pPr>
            <a:r>
              <a:rPr lang="en-US"/>
              <a:t> Grid wires</a:t>
            </a:r>
          </a:p>
          <a:p>
            <a:pPr>
              <a:buFont typeface="Wingdings" pitchFamily="2" charset="2"/>
              <a:buChar char="Ø"/>
            </a:pPr>
            <a:r>
              <a:rPr lang="en-US"/>
              <a:t> Planting trees</a:t>
            </a:r>
          </a:p>
        </p:txBody>
      </p:sp>
      <p:sp>
        <p:nvSpPr>
          <p:cNvPr id="26634" name="Text Box 16"/>
          <p:cNvSpPr txBox="1">
            <a:spLocks noChangeArrowheads="1"/>
          </p:cNvSpPr>
          <p:nvPr/>
        </p:nvSpPr>
        <p:spPr bwMode="auto">
          <a:xfrm>
            <a:off x="533400" y="3429000"/>
            <a:ext cx="4038600" cy="2446824"/>
          </a:xfrm>
          <a:prstGeom prst="rect">
            <a:avLst/>
          </a:prstGeom>
          <a:noFill/>
          <a:ln w="9525" algn="ctr">
            <a:noFill/>
            <a:miter lim="800000"/>
            <a:headEnd/>
            <a:tailEnd/>
          </a:ln>
        </p:spPr>
        <p:txBody>
          <a:bodyPr>
            <a:spAutoFit/>
          </a:bodyPr>
          <a:lstStyle/>
          <a:p>
            <a:r>
              <a:rPr lang="en-US" u="sng" dirty="0"/>
              <a:t>Disadvantages</a:t>
            </a:r>
            <a:r>
              <a:rPr lang="en-US" dirty="0"/>
              <a:t>:</a:t>
            </a:r>
          </a:p>
          <a:p>
            <a:pPr>
              <a:buFont typeface="Wingdings" pitchFamily="2" charset="2"/>
              <a:buChar char="Ø"/>
            </a:pPr>
            <a:r>
              <a:rPr lang="en-US" dirty="0" smtClean="0"/>
              <a:t>Incompatible land use </a:t>
            </a:r>
          </a:p>
          <a:p>
            <a:pPr>
              <a:buFont typeface="Wingdings" pitchFamily="2" charset="2"/>
              <a:buChar char="Ø"/>
            </a:pPr>
            <a:r>
              <a:rPr lang="en-US" dirty="0" smtClean="0"/>
              <a:t>Geese </a:t>
            </a:r>
            <a:r>
              <a:rPr lang="en-US" dirty="0"/>
              <a:t>may make paths</a:t>
            </a:r>
          </a:p>
          <a:p>
            <a:pPr>
              <a:buFont typeface="Wingdings" pitchFamily="2" charset="2"/>
              <a:buChar char="Ø"/>
            </a:pPr>
            <a:r>
              <a:rPr lang="en-US" dirty="0"/>
              <a:t> Fencing unattractive</a:t>
            </a:r>
          </a:p>
          <a:p>
            <a:pPr>
              <a:buFont typeface="Wingdings" pitchFamily="2" charset="2"/>
              <a:buChar char="Ø"/>
            </a:pPr>
            <a:r>
              <a:rPr lang="en-US" dirty="0"/>
              <a:t> Grid wires need adjusting</a:t>
            </a:r>
          </a:p>
          <a:p>
            <a:endParaRPr lang="en-US"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a:stretch>
            <a:fillRect/>
          </a:stretch>
        </p:blipFill>
        <p:spPr bwMode="auto">
          <a:xfrm>
            <a:off x="228600" y="5943600"/>
            <a:ext cx="3200400" cy="530225"/>
          </a:xfrm>
          <a:prstGeom prst="rect">
            <a:avLst/>
          </a:prstGeom>
          <a:noFill/>
          <a:ln w="9525">
            <a:noFill/>
            <a:miter lim="800000"/>
            <a:headEnd/>
            <a:tailEnd/>
          </a:ln>
        </p:spPr>
      </p:pic>
      <p:pic>
        <p:nvPicPr>
          <p:cNvPr id="30723" name="Picture 3"/>
          <p:cNvPicPr>
            <a:picLocks noChangeAspect="1" noChangeArrowheads="1"/>
          </p:cNvPicPr>
          <p:nvPr/>
        </p:nvPicPr>
        <p:blipFill>
          <a:blip r:embed="rId4" cstate="print"/>
          <a:srcRect/>
          <a:stretch>
            <a:fillRect/>
          </a:stretch>
        </p:blipFill>
        <p:spPr bwMode="auto">
          <a:xfrm>
            <a:off x="6629400" y="6361113"/>
            <a:ext cx="2147888" cy="300037"/>
          </a:xfrm>
          <a:prstGeom prst="rect">
            <a:avLst/>
          </a:prstGeom>
          <a:noFill/>
          <a:ln w="9525">
            <a:noFill/>
            <a:miter lim="800000"/>
            <a:headEnd/>
            <a:tailEnd/>
          </a:ln>
        </p:spPr>
      </p:pic>
      <p:pic>
        <p:nvPicPr>
          <p:cNvPr id="30724" name="Picture 4"/>
          <p:cNvPicPr>
            <a:picLocks noChangeAspect="1" noChangeArrowheads="1"/>
          </p:cNvPicPr>
          <p:nvPr/>
        </p:nvPicPr>
        <p:blipFill>
          <a:blip r:embed="rId5" cstate="print"/>
          <a:srcRect/>
          <a:stretch>
            <a:fillRect/>
          </a:stretch>
        </p:blipFill>
        <p:spPr bwMode="auto">
          <a:xfrm>
            <a:off x="6626225" y="5943600"/>
            <a:ext cx="460375" cy="315913"/>
          </a:xfrm>
          <a:prstGeom prst="rect">
            <a:avLst/>
          </a:prstGeom>
          <a:noFill/>
          <a:ln w="9525">
            <a:noFill/>
            <a:miter lim="800000"/>
            <a:headEnd/>
            <a:tailEnd/>
          </a:ln>
        </p:spPr>
      </p:pic>
      <p:sp>
        <p:nvSpPr>
          <p:cNvPr id="132104" name="Rectangle 8"/>
          <p:cNvSpPr>
            <a:spLocks noChangeArrowheads="1"/>
          </p:cNvSpPr>
          <p:nvPr/>
        </p:nvSpPr>
        <p:spPr bwMode="auto">
          <a:xfrm>
            <a:off x="228600" y="1828800"/>
            <a:ext cx="4572000" cy="1920875"/>
          </a:xfrm>
          <a:prstGeom prst="rect">
            <a:avLst/>
          </a:prstGeom>
          <a:noFill/>
          <a:ln w="9525" algn="ctr">
            <a:noFill/>
            <a:miter lim="800000"/>
            <a:headEnd/>
            <a:tailEnd/>
          </a:ln>
          <a:effectLst/>
        </p:spPr>
        <p:txBody>
          <a:bodyPr>
            <a:spAutoFit/>
          </a:bodyPr>
          <a:lstStyle/>
          <a:p>
            <a:pPr>
              <a:defRPr/>
            </a:pPr>
            <a:r>
              <a:rPr lang="en-US" sz="2000" b="1">
                <a:solidFill>
                  <a:schemeClr val="bg2"/>
                </a:solidFill>
                <a:effectLst>
                  <a:outerShdw blurRad="38100" dist="38100" dir="2700000" algn="tl">
                    <a:srgbClr val="C0C0C0"/>
                  </a:outerShdw>
                </a:effectLst>
              </a:rPr>
              <a:t>Placement of a barrier between Canada geese and the resource needing protection.</a:t>
            </a:r>
          </a:p>
          <a:p>
            <a:pPr>
              <a:defRPr/>
            </a:pPr>
            <a:r>
              <a:rPr lang="en-US" sz="2000" b="1">
                <a:solidFill>
                  <a:schemeClr val="bg2"/>
                </a:solidFill>
                <a:effectLst>
                  <a:outerShdw blurRad="38100" dist="38100" dir="2700000" algn="tl">
                    <a:srgbClr val="C0C0C0"/>
                  </a:outerShdw>
                </a:effectLst>
              </a:rPr>
              <a:t>Temporary or permanent</a:t>
            </a:r>
          </a:p>
          <a:p>
            <a:pPr>
              <a:defRPr/>
            </a:pPr>
            <a:r>
              <a:rPr lang="en-US" sz="2000" b="1">
                <a:solidFill>
                  <a:schemeClr val="bg2"/>
                </a:solidFill>
                <a:effectLst>
                  <a:outerShdw blurRad="38100" dist="38100" dir="2700000" algn="tl">
                    <a:srgbClr val="C0C0C0"/>
                  </a:outerShdw>
                </a:effectLst>
              </a:rPr>
              <a:t>Works during molt.</a:t>
            </a:r>
          </a:p>
        </p:txBody>
      </p:sp>
      <p:sp>
        <p:nvSpPr>
          <p:cNvPr id="132105" name="Rectangle 9"/>
          <p:cNvSpPr>
            <a:spLocks noChangeArrowheads="1"/>
          </p:cNvSpPr>
          <p:nvPr/>
        </p:nvSpPr>
        <p:spPr bwMode="auto">
          <a:xfrm>
            <a:off x="228600" y="685800"/>
            <a:ext cx="8229600" cy="1143000"/>
          </a:xfrm>
          <a:prstGeom prst="rect">
            <a:avLst/>
          </a:prstGeom>
          <a:noFill/>
          <a:ln w="9525">
            <a:noFill/>
            <a:miter lim="800000"/>
            <a:headEnd/>
            <a:tailEnd/>
          </a:ln>
          <a:effectLst/>
        </p:spPr>
        <p:txBody>
          <a:bodyPr anchor="ctr"/>
          <a:lstStyle/>
          <a:p>
            <a:pPr>
              <a:spcBef>
                <a:spcPct val="0"/>
              </a:spcBef>
              <a:defRPr/>
            </a:pPr>
            <a:r>
              <a:rPr lang="en-US" sz="3600" b="1">
                <a:solidFill>
                  <a:schemeClr val="bg2"/>
                </a:solidFill>
                <a:effectLst>
                  <a:outerShdw blurRad="38100" dist="38100" dir="2700000" algn="tl">
                    <a:srgbClr val="C0C0C0"/>
                  </a:outerShdw>
                </a:effectLst>
                <a:latin typeface="Arial Narrow" pitchFamily="34" charset="0"/>
              </a:rPr>
              <a:t>Exclusion</a:t>
            </a:r>
          </a:p>
        </p:txBody>
      </p:sp>
      <p:pic>
        <p:nvPicPr>
          <p:cNvPr id="30727" name="Picture 10"/>
          <p:cNvPicPr>
            <a:picLocks noChangeAspect="1" noChangeArrowheads="1"/>
          </p:cNvPicPr>
          <p:nvPr/>
        </p:nvPicPr>
        <p:blipFill>
          <a:blip r:embed="rId6" cstate="print"/>
          <a:srcRect/>
          <a:stretch>
            <a:fillRect/>
          </a:stretch>
        </p:blipFill>
        <p:spPr bwMode="auto">
          <a:xfrm>
            <a:off x="3810000" y="2895600"/>
            <a:ext cx="4876800" cy="2687638"/>
          </a:xfrm>
          <a:prstGeom prst="rect">
            <a:avLst/>
          </a:prstGeom>
          <a:noFill/>
          <a:ln w="9525">
            <a:noFill/>
            <a:miter lim="800000"/>
            <a:headEnd/>
            <a:tailEnd/>
          </a:ln>
        </p:spPr>
      </p:pic>
      <p:pic>
        <p:nvPicPr>
          <p:cNvPr id="30728" name="Picture 11"/>
          <p:cNvPicPr>
            <a:picLocks noChangeAspect="1" noChangeArrowheads="1"/>
          </p:cNvPicPr>
          <p:nvPr/>
        </p:nvPicPr>
        <p:blipFill>
          <a:blip r:embed="rId7" cstate="print"/>
          <a:srcRect/>
          <a:stretch>
            <a:fillRect/>
          </a:stretch>
        </p:blipFill>
        <p:spPr bwMode="auto">
          <a:xfrm>
            <a:off x="4953000" y="762000"/>
            <a:ext cx="3124200" cy="20939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228600" y="5943600"/>
            <a:ext cx="3200400" cy="530225"/>
          </a:xfrm>
          <a:prstGeom prst="rect">
            <a:avLst/>
          </a:prstGeom>
          <a:noFill/>
          <a:ln w="9525">
            <a:noFill/>
            <a:miter lim="800000"/>
            <a:headEnd/>
            <a:tailEnd/>
          </a:ln>
        </p:spPr>
      </p:pic>
      <p:pic>
        <p:nvPicPr>
          <p:cNvPr id="8195" name="Picture 3"/>
          <p:cNvPicPr>
            <a:picLocks noChangeAspect="1" noChangeArrowheads="1"/>
          </p:cNvPicPr>
          <p:nvPr/>
        </p:nvPicPr>
        <p:blipFill>
          <a:blip r:embed="rId4" cstate="print"/>
          <a:srcRect/>
          <a:stretch>
            <a:fillRect/>
          </a:stretch>
        </p:blipFill>
        <p:spPr bwMode="auto">
          <a:xfrm>
            <a:off x="6629400" y="6361113"/>
            <a:ext cx="2147888" cy="300037"/>
          </a:xfrm>
          <a:prstGeom prst="rect">
            <a:avLst/>
          </a:prstGeom>
          <a:noFill/>
          <a:ln w="9525">
            <a:noFill/>
            <a:miter lim="800000"/>
            <a:headEnd/>
            <a:tailEnd/>
          </a:ln>
        </p:spPr>
      </p:pic>
      <p:pic>
        <p:nvPicPr>
          <p:cNvPr id="8196" name="Picture 4"/>
          <p:cNvPicPr>
            <a:picLocks noChangeAspect="1" noChangeArrowheads="1"/>
          </p:cNvPicPr>
          <p:nvPr/>
        </p:nvPicPr>
        <p:blipFill>
          <a:blip r:embed="rId5" cstate="print"/>
          <a:srcRect/>
          <a:stretch>
            <a:fillRect/>
          </a:stretch>
        </p:blipFill>
        <p:spPr bwMode="auto">
          <a:xfrm>
            <a:off x="6626225" y="5943600"/>
            <a:ext cx="460375" cy="315913"/>
          </a:xfrm>
          <a:prstGeom prst="rect">
            <a:avLst/>
          </a:prstGeom>
          <a:noFill/>
          <a:ln w="9525">
            <a:noFill/>
            <a:miter lim="800000"/>
            <a:headEnd/>
            <a:tailEnd/>
          </a:ln>
        </p:spPr>
      </p:pic>
      <p:sp>
        <p:nvSpPr>
          <p:cNvPr id="8197" name="Rectangle 5"/>
          <p:cNvSpPr>
            <a:spLocks noChangeArrowheads="1"/>
          </p:cNvSpPr>
          <p:nvPr/>
        </p:nvSpPr>
        <p:spPr bwMode="auto">
          <a:xfrm>
            <a:off x="206375" y="914400"/>
            <a:ext cx="8556625" cy="4648200"/>
          </a:xfrm>
          <a:prstGeom prst="rect">
            <a:avLst/>
          </a:prstGeom>
          <a:noFill/>
          <a:ln w="9525">
            <a:noFill/>
            <a:miter lim="800000"/>
            <a:headEnd/>
            <a:tailEnd/>
          </a:ln>
        </p:spPr>
        <p:txBody>
          <a:bodyPr lIns="91436" tIns="45718" rIns="91436" bIns="45718" anchor="ctr"/>
          <a:lstStyle/>
          <a:p>
            <a:pPr marL="419100" indent="-419100" defTabSz="1014413">
              <a:spcBef>
                <a:spcPct val="0"/>
              </a:spcBef>
            </a:pPr>
            <a:endParaRPr lang="en-US" sz="2000" b="1">
              <a:solidFill>
                <a:schemeClr val="bg2"/>
              </a:solidFill>
              <a:latin typeface="Bookman Old Style" pitchFamily="18" charset="0"/>
            </a:endParaRPr>
          </a:p>
        </p:txBody>
      </p:sp>
      <p:sp>
        <p:nvSpPr>
          <p:cNvPr id="8198" name="Rectangle 7"/>
          <p:cNvSpPr>
            <a:spLocks noChangeArrowheads="1"/>
          </p:cNvSpPr>
          <p:nvPr/>
        </p:nvSpPr>
        <p:spPr bwMode="auto">
          <a:xfrm>
            <a:off x="228600" y="609600"/>
            <a:ext cx="8229600" cy="639763"/>
          </a:xfrm>
          <a:prstGeom prst="rect">
            <a:avLst/>
          </a:prstGeom>
          <a:noFill/>
          <a:ln w="9525">
            <a:noFill/>
            <a:miter lim="800000"/>
            <a:headEnd/>
            <a:tailEnd/>
          </a:ln>
        </p:spPr>
        <p:txBody>
          <a:bodyPr/>
          <a:lstStyle/>
          <a:p>
            <a:pPr>
              <a:spcBef>
                <a:spcPct val="0"/>
              </a:spcBef>
            </a:pPr>
            <a:r>
              <a:rPr lang="en-US" sz="4000" b="1" dirty="0" smtClean="0">
                <a:solidFill>
                  <a:schemeClr val="bg2"/>
                </a:solidFill>
                <a:latin typeface="Arial Narrow" pitchFamily="34" charset="0"/>
              </a:rPr>
              <a:t>Research Based Management Decisions</a:t>
            </a:r>
            <a:endParaRPr lang="en-US" sz="4000" b="1" dirty="0">
              <a:solidFill>
                <a:schemeClr val="bg2"/>
              </a:solidFill>
              <a:latin typeface="Arial Narrow" pitchFamily="34" charset="0"/>
            </a:endParaRPr>
          </a:p>
        </p:txBody>
      </p:sp>
      <p:pic>
        <p:nvPicPr>
          <p:cNvPr id="8199" name="Picture 9"/>
          <p:cNvPicPr>
            <a:picLocks noChangeAspect="1" noChangeArrowheads="1"/>
          </p:cNvPicPr>
          <p:nvPr/>
        </p:nvPicPr>
        <p:blipFill>
          <a:blip r:embed="rId6" cstate="print"/>
          <a:srcRect/>
          <a:stretch>
            <a:fillRect/>
          </a:stretch>
        </p:blipFill>
        <p:spPr bwMode="auto">
          <a:xfrm>
            <a:off x="4648200" y="2689225"/>
            <a:ext cx="4349750" cy="2824163"/>
          </a:xfrm>
          <a:prstGeom prst="rect">
            <a:avLst/>
          </a:prstGeom>
          <a:noFill/>
          <a:ln w="9525">
            <a:noFill/>
            <a:miter lim="800000"/>
            <a:headEnd/>
            <a:tailEnd/>
          </a:ln>
        </p:spPr>
      </p:pic>
      <p:sp>
        <p:nvSpPr>
          <p:cNvPr id="8200" name="Rectangle 10"/>
          <p:cNvSpPr>
            <a:spLocks noChangeArrowheads="1"/>
          </p:cNvSpPr>
          <p:nvPr/>
        </p:nvSpPr>
        <p:spPr bwMode="auto">
          <a:xfrm>
            <a:off x="0" y="1905000"/>
            <a:ext cx="4648200" cy="3831818"/>
          </a:xfrm>
          <a:prstGeom prst="rect">
            <a:avLst/>
          </a:prstGeom>
          <a:noFill/>
          <a:ln w="9525" algn="ctr">
            <a:noFill/>
            <a:miter lim="800000"/>
            <a:headEnd/>
            <a:tailEnd/>
          </a:ln>
        </p:spPr>
        <p:txBody>
          <a:bodyPr>
            <a:spAutoFit/>
          </a:bodyPr>
          <a:lstStyle/>
          <a:p>
            <a:endParaRPr lang="en-US" b="1" dirty="0">
              <a:solidFill>
                <a:schemeClr val="bg2"/>
              </a:solidFill>
            </a:endParaRPr>
          </a:p>
          <a:p>
            <a:pPr>
              <a:buFont typeface="Wingdings" pitchFamily="2" charset="2"/>
              <a:buChar char="Ø"/>
            </a:pPr>
            <a:r>
              <a:rPr lang="en-US" b="1" dirty="0">
                <a:solidFill>
                  <a:schemeClr val="bg2"/>
                </a:solidFill>
              </a:rPr>
              <a:t>  Approx. 75% of funding spent on non-lethal management tools and methods</a:t>
            </a:r>
          </a:p>
          <a:p>
            <a:pPr>
              <a:buFont typeface="Wingdings" pitchFamily="2" charset="2"/>
              <a:buChar char="Ø"/>
            </a:pPr>
            <a:r>
              <a:rPr lang="en-US" b="1" dirty="0">
                <a:solidFill>
                  <a:schemeClr val="bg2"/>
                </a:solidFill>
              </a:rPr>
              <a:t> Only facility like it worldwide </a:t>
            </a:r>
          </a:p>
          <a:p>
            <a:pPr>
              <a:buFont typeface="Wingdings" pitchFamily="2" charset="2"/>
              <a:buChar char="Ø"/>
            </a:pPr>
            <a:r>
              <a:rPr lang="en-US" b="1" dirty="0">
                <a:solidFill>
                  <a:schemeClr val="bg2"/>
                </a:solidFill>
              </a:rPr>
              <a:t> Socially acceptable WDM methods </a:t>
            </a:r>
          </a:p>
          <a:p>
            <a:pPr>
              <a:buFont typeface="Wingdings" pitchFamily="2" charset="2"/>
              <a:buChar char="Ø"/>
            </a:pPr>
            <a:r>
              <a:rPr lang="en-US" b="1" dirty="0">
                <a:solidFill>
                  <a:schemeClr val="bg2"/>
                </a:solidFill>
              </a:rPr>
              <a:t> Headquarters: Fort Collins, CO</a:t>
            </a:r>
          </a:p>
          <a:p>
            <a:pPr>
              <a:buFont typeface="Wingdings" pitchFamily="2" charset="2"/>
              <a:buChar char="Ø"/>
            </a:pPr>
            <a:r>
              <a:rPr lang="en-US" b="1" dirty="0">
                <a:solidFill>
                  <a:schemeClr val="bg2"/>
                </a:solidFill>
              </a:rPr>
              <a:t> 8 Field Stations</a:t>
            </a:r>
          </a:p>
          <a:p>
            <a:pPr>
              <a:buFont typeface="Wingdings" pitchFamily="2" charset="2"/>
              <a:buChar char="Ø"/>
            </a:pPr>
            <a:r>
              <a:rPr lang="en-US" b="1" dirty="0">
                <a:solidFill>
                  <a:schemeClr val="bg2"/>
                </a:solidFill>
              </a:rPr>
              <a:t> Product Registration Unit</a:t>
            </a:r>
            <a:r>
              <a:rPr lang="en-US" i="1" dirty="0"/>
              <a:t> </a:t>
            </a:r>
            <a:endParaRPr lang="en-US" i="1" dirty="0" smtClean="0"/>
          </a:p>
          <a:p>
            <a:pPr>
              <a:buFont typeface="Wingdings" pitchFamily="2" charset="2"/>
              <a:buChar char="Ø"/>
            </a:pPr>
            <a:r>
              <a:rPr lang="en-US" i="1" dirty="0" smtClean="0"/>
              <a:t>The reason we know that egg oiling is 95-100% effective if done properly.</a:t>
            </a:r>
            <a:endParaRPr lang="en-US" i="1" dirty="0"/>
          </a:p>
        </p:txBody>
      </p:sp>
      <p:sp>
        <p:nvSpPr>
          <p:cNvPr id="8201" name="Rectangle 12"/>
          <p:cNvSpPr>
            <a:spLocks noChangeArrowheads="1"/>
          </p:cNvSpPr>
          <p:nvPr/>
        </p:nvSpPr>
        <p:spPr bwMode="auto">
          <a:xfrm>
            <a:off x="228600" y="1371600"/>
            <a:ext cx="8229600" cy="639763"/>
          </a:xfrm>
          <a:prstGeom prst="rect">
            <a:avLst/>
          </a:prstGeom>
          <a:noFill/>
          <a:ln w="9525">
            <a:noFill/>
            <a:miter lim="800000"/>
            <a:headEnd/>
            <a:tailEnd/>
          </a:ln>
        </p:spPr>
        <p:txBody>
          <a:bodyPr/>
          <a:lstStyle/>
          <a:p>
            <a:pPr>
              <a:spcBef>
                <a:spcPct val="0"/>
              </a:spcBef>
            </a:pPr>
            <a:r>
              <a:rPr lang="en-US" sz="2000" b="1">
                <a:solidFill>
                  <a:schemeClr val="bg2"/>
                </a:solidFill>
                <a:latin typeface="Arial Narrow" pitchFamily="34" charset="0"/>
              </a:rPr>
              <a:t>The National Wildlife Research Center is the research arm of USDA Wildlife Services and is the leader in non-lethal wildlife damage solutions</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8" name="Picture 8" descr="Goose roundup USDA t shirt"/>
          <p:cNvPicPr>
            <a:picLocks noChangeAspect="1" noChangeArrowheads="1"/>
          </p:cNvPicPr>
          <p:nvPr/>
        </p:nvPicPr>
        <p:blipFill>
          <a:blip r:embed="rId3" cstate="print"/>
          <a:srcRect/>
          <a:stretch>
            <a:fillRect/>
          </a:stretch>
        </p:blipFill>
        <p:spPr bwMode="auto">
          <a:xfrm>
            <a:off x="25400" y="0"/>
            <a:ext cx="9144000" cy="6826405"/>
          </a:xfrm>
          <a:prstGeom prst="rect">
            <a:avLst/>
          </a:prstGeom>
          <a:noFill/>
          <a:ln w="9525">
            <a:noFill/>
            <a:miter lim="800000"/>
            <a:headEnd/>
            <a:tailEnd/>
          </a:ln>
          <a:effectLst>
            <a:outerShdw sx="1000" sy="1000" algn="ctr" rotWithShape="0">
              <a:srgbClr val="000000"/>
            </a:outerShdw>
          </a:effectLst>
        </p:spPr>
      </p:pic>
      <p:pic>
        <p:nvPicPr>
          <p:cNvPr id="25602" name="Picture 2"/>
          <p:cNvPicPr>
            <a:picLocks noChangeAspect="1" noChangeArrowheads="1"/>
          </p:cNvPicPr>
          <p:nvPr/>
        </p:nvPicPr>
        <p:blipFill>
          <a:blip r:embed="rId4" cstate="print"/>
          <a:srcRect/>
          <a:stretch>
            <a:fillRect/>
          </a:stretch>
        </p:blipFill>
        <p:spPr bwMode="auto">
          <a:xfrm>
            <a:off x="228600" y="5943600"/>
            <a:ext cx="3200400" cy="530225"/>
          </a:xfrm>
          <a:prstGeom prst="rect">
            <a:avLst/>
          </a:prstGeom>
          <a:noFill/>
          <a:ln w="9525">
            <a:noFill/>
            <a:miter lim="800000"/>
            <a:headEnd/>
            <a:tailEnd/>
          </a:ln>
        </p:spPr>
      </p:pic>
      <p:pic>
        <p:nvPicPr>
          <p:cNvPr id="25603" name="Picture 3"/>
          <p:cNvPicPr>
            <a:picLocks noChangeAspect="1" noChangeArrowheads="1"/>
          </p:cNvPicPr>
          <p:nvPr/>
        </p:nvPicPr>
        <p:blipFill>
          <a:blip r:embed="rId5" cstate="print"/>
          <a:srcRect/>
          <a:stretch>
            <a:fillRect/>
          </a:stretch>
        </p:blipFill>
        <p:spPr bwMode="auto">
          <a:xfrm>
            <a:off x="6629400" y="6361113"/>
            <a:ext cx="2147888" cy="300037"/>
          </a:xfrm>
          <a:prstGeom prst="rect">
            <a:avLst/>
          </a:prstGeom>
          <a:noFill/>
          <a:ln w="9525">
            <a:noFill/>
            <a:miter lim="800000"/>
            <a:headEnd/>
            <a:tailEnd/>
          </a:ln>
        </p:spPr>
      </p:pic>
      <p:pic>
        <p:nvPicPr>
          <p:cNvPr id="25604" name="Picture 4"/>
          <p:cNvPicPr>
            <a:picLocks noChangeAspect="1" noChangeArrowheads="1"/>
          </p:cNvPicPr>
          <p:nvPr/>
        </p:nvPicPr>
        <p:blipFill>
          <a:blip r:embed="rId6" cstate="print"/>
          <a:srcRect/>
          <a:stretch>
            <a:fillRect/>
          </a:stretch>
        </p:blipFill>
        <p:spPr bwMode="auto">
          <a:xfrm>
            <a:off x="6626225" y="5943600"/>
            <a:ext cx="460375" cy="315913"/>
          </a:xfrm>
          <a:prstGeom prst="rect">
            <a:avLst/>
          </a:prstGeom>
          <a:noFill/>
          <a:ln w="9525">
            <a:noFill/>
            <a:miter lim="800000"/>
            <a:headEnd/>
            <a:tailEnd/>
          </a:ln>
        </p:spPr>
      </p:pic>
      <p:sp>
        <p:nvSpPr>
          <p:cNvPr id="25605" name="Rectangle 5"/>
          <p:cNvSpPr>
            <a:spLocks noChangeArrowheads="1"/>
          </p:cNvSpPr>
          <p:nvPr/>
        </p:nvSpPr>
        <p:spPr bwMode="auto">
          <a:xfrm>
            <a:off x="0" y="0"/>
            <a:ext cx="5105400" cy="646331"/>
          </a:xfrm>
          <a:prstGeom prst="rect">
            <a:avLst/>
          </a:prstGeom>
          <a:solidFill>
            <a:schemeClr val="accent2"/>
          </a:solidFill>
          <a:ln w="9525" algn="ctr">
            <a:noFill/>
            <a:miter lim="800000"/>
            <a:headEnd/>
            <a:tailEnd/>
          </a:ln>
        </p:spPr>
        <p:txBody>
          <a:bodyPr wrap="square">
            <a:spAutoFit/>
          </a:bodyPr>
          <a:lstStyle/>
          <a:p>
            <a:r>
              <a:rPr lang="en-US" sz="3600" b="1" u="sng" dirty="0" smtClean="0">
                <a:solidFill>
                  <a:schemeClr val="bg1"/>
                </a:solidFill>
              </a:rPr>
              <a:t>Population Reduction:</a:t>
            </a:r>
            <a:endParaRPr lang="en-US" sz="3600" b="1" u="sng" dirty="0">
              <a:solidFill>
                <a:schemeClr val="bg1"/>
              </a:solidFill>
            </a:endParaRPr>
          </a:p>
        </p:txBody>
      </p:sp>
      <p:sp>
        <p:nvSpPr>
          <p:cNvPr id="25606" name="Text Box 6"/>
          <p:cNvSpPr txBox="1">
            <a:spLocks noChangeArrowheads="1"/>
          </p:cNvSpPr>
          <p:nvPr/>
        </p:nvSpPr>
        <p:spPr bwMode="auto">
          <a:xfrm>
            <a:off x="0" y="3982318"/>
            <a:ext cx="4922949" cy="2862322"/>
          </a:xfrm>
          <a:prstGeom prst="rect">
            <a:avLst/>
          </a:prstGeom>
          <a:solidFill>
            <a:schemeClr val="accent2"/>
          </a:solidFill>
          <a:ln w="9525">
            <a:noFill/>
            <a:miter lim="800000"/>
            <a:headEnd/>
            <a:tailEnd/>
          </a:ln>
        </p:spPr>
        <p:txBody>
          <a:bodyPr wrap="square">
            <a:spAutoFit/>
          </a:bodyPr>
          <a:lstStyle/>
          <a:p>
            <a:pPr algn="ctr">
              <a:spcBef>
                <a:spcPct val="0"/>
              </a:spcBef>
            </a:pPr>
            <a:r>
              <a:rPr lang="en-US" sz="2000" u="sng" dirty="0" smtClean="0">
                <a:solidFill>
                  <a:schemeClr val="bg1"/>
                </a:solidFill>
                <a:latin typeface="Arial Unicode MS" pitchFamily="34" charset="-128"/>
                <a:cs typeface="Arial" charset="0"/>
              </a:rPr>
              <a:t> Capture and Removals</a:t>
            </a:r>
          </a:p>
          <a:p>
            <a:pPr lvl="1">
              <a:spcBef>
                <a:spcPct val="0"/>
              </a:spcBef>
              <a:buFontTx/>
              <a:buChar char="•"/>
            </a:pPr>
            <a:r>
              <a:rPr lang="en-US" sz="2000" dirty="0" smtClean="0">
                <a:solidFill>
                  <a:schemeClr val="bg1"/>
                </a:solidFill>
                <a:latin typeface="Arial Unicode MS" pitchFamily="34" charset="-128"/>
                <a:cs typeface="Arial" charset="0"/>
              </a:rPr>
              <a:t>Geese are captured during the “molt” when they are flightless in June/July. </a:t>
            </a:r>
          </a:p>
          <a:p>
            <a:pPr lvl="1">
              <a:spcBef>
                <a:spcPct val="0"/>
              </a:spcBef>
            </a:pPr>
            <a:endParaRPr lang="en-US" sz="2000" dirty="0" smtClean="0">
              <a:solidFill>
                <a:schemeClr val="bg1"/>
              </a:solidFill>
              <a:latin typeface="Arial Unicode MS" pitchFamily="34" charset="-128"/>
              <a:cs typeface="Arial" charset="0"/>
            </a:endParaRPr>
          </a:p>
          <a:p>
            <a:pPr lvl="1">
              <a:spcBef>
                <a:spcPct val="0"/>
              </a:spcBef>
              <a:buFontTx/>
              <a:buChar char="•"/>
            </a:pPr>
            <a:r>
              <a:rPr lang="en-US" sz="2000" dirty="0" smtClean="0">
                <a:solidFill>
                  <a:schemeClr val="bg1"/>
                </a:solidFill>
                <a:latin typeface="Arial Unicode MS" pitchFamily="34" charset="-128"/>
                <a:cs typeface="Arial" charset="0"/>
              </a:rPr>
              <a:t>Geese are crated and transported to a licensed poultry processor.</a:t>
            </a:r>
          </a:p>
          <a:p>
            <a:pPr lvl="1">
              <a:spcBef>
                <a:spcPct val="0"/>
              </a:spcBef>
              <a:buFontTx/>
              <a:buChar char="•"/>
            </a:pPr>
            <a:endParaRPr lang="en-US" sz="2000" dirty="0">
              <a:solidFill>
                <a:schemeClr val="bg1"/>
              </a:solidFill>
              <a:latin typeface="Arial Unicode MS" pitchFamily="34" charset="-128"/>
              <a:cs typeface="Arial" charset="0"/>
            </a:endParaRPr>
          </a:p>
          <a:p>
            <a:pPr lvl="1">
              <a:spcBef>
                <a:spcPct val="0"/>
              </a:spcBef>
              <a:buFontTx/>
              <a:buChar char="•"/>
            </a:pPr>
            <a:r>
              <a:rPr lang="en-US" sz="2000" dirty="0">
                <a:solidFill>
                  <a:schemeClr val="bg1"/>
                </a:solidFill>
                <a:latin typeface="Arial Unicode MS" pitchFamily="34" charset="-128"/>
                <a:cs typeface="Arial" charset="0"/>
              </a:rPr>
              <a:t>P</a:t>
            </a:r>
            <a:r>
              <a:rPr lang="en-US" sz="2000" dirty="0" smtClean="0">
                <a:solidFill>
                  <a:schemeClr val="bg1"/>
                </a:solidFill>
                <a:latin typeface="Arial Unicode MS" pitchFamily="34" charset="-128"/>
                <a:cs typeface="Arial" charset="0"/>
              </a:rPr>
              <a:t>rocessed goose meat is then donated to a local food bank.</a:t>
            </a:r>
            <a:endParaRPr lang="en-US" sz="2000" dirty="0">
              <a:solidFill>
                <a:schemeClr val="bg1"/>
              </a:solidFill>
              <a:latin typeface="Arial Unicode MS" pitchFamily="34" charset="-128"/>
              <a:cs typeface="Arial"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8" name="Picture 8"/>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296" y="-1675"/>
            <a:ext cx="9079407" cy="6826405"/>
          </a:xfrm>
          <a:prstGeom prst="rect">
            <a:avLst/>
          </a:prstGeom>
          <a:noFill/>
          <a:ln w="9525">
            <a:noFill/>
            <a:miter lim="800000"/>
            <a:headEnd/>
            <a:tailEnd/>
          </a:ln>
          <a:effectLst>
            <a:outerShdw sx="1000" sy="1000" algn="ctr" rotWithShape="0">
              <a:srgbClr val="000000"/>
            </a:outerShdw>
          </a:effectLst>
        </p:spPr>
      </p:pic>
      <p:pic>
        <p:nvPicPr>
          <p:cNvPr id="25602" name="Picture 2"/>
          <p:cNvPicPr>
            <a:picLocks noChangeAspect="1" noChangeArrowheads="1"/>
          </p:cNvPicPr>
          <p:nvPr/>
        </p:nvPicPr>
        <p:blipFill>
          <a:blip r:embed="rId4" cstate="print"/>
          <a:srcRect/>
          <a:stretch>
            <a:fillRect/>
          </a:stretch>
        </p:blipFill>
        <p:spPr bwMode="auto">
          <a:xfrm>
            <a:off x="228600" y="5943600"/>
            <a:ext cx="3200400" cy="530225"/>
          </a:xfrm>
          <a:prstGeom prst="rect">
            <a:avLst/>
          </a:prstGeom>
          <a:noFill/>
          <a:ln w="9525">
            <a:noFill/>
            <a:miter lim="800000"/>
            <a:headEnd/>
            <a:tailEnd/>
          </a:ln>
        </p:spPr>
      </p:pic>
      <p:pic>
        <p:nvPicPr>
          <p:cNvPr id="25603" name="Picture 3"/>
          <p:cNvPicPr>
            <a:picLocks noChangeAspect="1" noChangeArrowheads="1"/>
          </p:cNvPicPr>
          <p:nvPr/>
        </p:nvPicPr>
        <p:blipFill>
          <a:blip r:embed="rId5" cstate="print"/>
          <a:srcRect/>
          <a:stretch>
            <a:fillRect/>
          </a:stretch>
        </p:blipFill>
        <p:spPr bwMode="auto">
          <a:xfrm>
            <a:off x="6629400" y="6361113"/>
            <a:ext cx="2147888" cy="300037"/>
          </a:xfrm>
          <a:prstGeom prst="rect">
            <a:avLst/>
          </a:prstGeom>
          <a:noFill/>
          <a:ln w="9525">
            <a:noFill/>
            <a:miter lim="800000"/>
            <a:headEnd/>
            <a:tailEnd/>
          </a:ln>
        </p:spPr>
      </p:pic>
      <p:pic>
        <p:nvPicPr>
          <p:cNvPr id="25604" name="Picture 4"/>
          <p:cNvPicPr>
            <a:picLocks noChangeAspect="1" noChangeArrowheads="1"/>
          </p:cNvPicPr>
          <p:nvPr/>
        </p:nvPicPr>
        <p:blipFill>
          <a:blip r:embed="rId6" cstate="print"/>
          <a:srcRect/>
          <a:stretch>
            <a:fillRect/>
          </a:stretch>
        </p:blipFill>
        <p:spPr bwMode="auto">
          <a:xfrm>
            <a:off x="6626225" y="5943600"/>
            <a:ext cx="460375" cy="315913"/>
          </a:xfrm>
          <a:prstGeom prst="rect">
            <a:avLst/>
          </a:prstGeom>
          <a:noFill/>
          <a:ln w="9525">
            <a:noFill/>
            <a:miter lim="800000"/>
            <a:headEnd/>
            <a:tailEnd/>
          </a:ln>
        </p:spPr>
      </p:pic>
      <p:sp>
        <p:nvSpPr>
          <p:cNvPr id="25605" name="Rectangle 5"/>
          <p:cNvSpPr>
            <a:spLocks noChangeArrowheads="1"/>
          </p:cNvSpPr>
          <p:nvPr/>
        </p:nvSpPr>
        <p:spPr bwMode="auto">
          <a:xfrm>
            <a:off x="0" y="0"/>
            <a:ext cx="8534400" cy="646331"/>
          </a:xfrm>
          <a:prstGeom prst="rect">
            <a:avLst/>
          </a:prstGeom>
          <a:solidFill>
            <a:schemeClr val="accent2"/>
          </a:solidFill>
          <a:ln w="9525" algn="ctr">
            <a:noFill/>
            <a:miter lim="800000"/>
            <a:headEnd/>
            <a:tailEnd/>
          </a:ln>
        </p:spPr>
        <p:txBody>
          <a:bodyPr wrap="square">
            <a:spAutoFit/>
          </a:bodyPr>
          <a:lstStyle/>
          <a:p>
            <a:r>
              <a:rPr lang="en-US" sz="3600" b="1" u="sng" dirty="0" smtClean="0">
                <a:solidFill>
                  <a:schemeClr val="bg1"/>
                </a:solidFill>
              </a:rPr>
              <a:t>Population Reduction:</a:t>
            </a:r>
            <a:endParaRPr lang="en-US" sz="3600" b="1" u="sng" dirty="0">
              <a:solidFill>
                <a:schemeClr val="bg1"/>
              </a:solidFill>
            </a:endParaRPr>
          </a:p>
        </p:txBody>
      </p:sp>
    </p:spTree>
    <p:extLst>
      <p:ext uri="{BB962C8B-B14F-4D97-AF65-F5344CB8AC3E}">
        <p14:creationId xmlns:p14="http://schemas.microsoft.com/office/powerpoint/2010/main" val="350031151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7"/>
          <p:cNvSpPr txBox="1">
            <a:spLocks noChangeArrowheads="1"/>
          </p:cNvSpPr>
          <p:nvPr/>
        </p:nvSpPr>
        <p:spPr bwMode="auto">
          <a:xfrm>
            <a:off x="1066800" y="551022"/>
            <a:ext cx="9144000" cy="492443"/>
          </a:xfrm>
          <a:prstGeom prst="rect">
            <a:avLst/>
          </a:prstGeom>
          <a:noFill/>
          <a:ln w="9525" algn="ctr">
            <a:noFill/>
            <a:miter lim="800000"/>
            <a:headEnd/>
            <a:tailEnd/>
          </a:ln>
        </p:spPr>
        <p:txBody>
          <a:bodyPr wrap="square">
            <a:spAutoFit/>
          </a:bodyPr>
          <a:lstStyle/>
          <a:p>
            <a:r>
              <a:rPr lang="en-US" sz="2600" b="1" dirty="0" smtClean="0">
                <a:latin typeface="+mj-lt"/>
              </a:rPr>
              <a:t>Removals over </a:t>
            </a:r>
            <a:r>
              <a:rPr lang="en-US" sz="2600" b="1" dirty="0" smtClean="0">
                <a:latin typeface="+mj-lt"/>
              </a:rPr>
              <a:t>time reduce numbers significantly</a:t>
            </a:r>
            <a:endParaRPr lang="en-US" sz="2600" b="1" dirty="0">
              <a:latin typeface="+mj-lt"/>
            </a:endParaRPr>
          </a:p>
        </p:txBody>
      </p:sp>
      <p:graphicFrame>
        <p:nvGraphicFramePr>
          <p:cNvPr id="7" name="Chart 6"/>
          <p:cNvGraphicFramePr/>
          <p:nvPr>
            <p:extLst>
              <p:ext uri="{D42A27DB-BD31-4B8C-83A1-F6EECF244321}">
                <p14:modId xmlns:p14="http://schemas.microsoft.com/office/powerpoint/2010/main" val="493752523"/>
              </p:ext>
            </p:extLst>
          </p:nvPr>
        </p:nvGraphicFramePr>
        <p:xfrm>
          <a:off x="838200" y="1143001"/>
          <a:ext cx="7772399" cy="4048124"/>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2"/>
          <p:cNvPicPr>
            <a:picLocks noChangeAspect="1" noChangeArrowheads="1"/>
          </p:cNvPicPr>
          <p:nvPr/>
        </p:nvPicPr>
        <p:blipFill>
          <a:blip r:embed="rId4" cstate="print"/>
          <a:srcRect/>
          <a:stretch>
            <a:fillRect/>
          </a:stretch>
        </p:blipFill>
        <p:spPr bwMode="auto">
          <a:xfrm>
            <a:off x="228600" y="5943600"/>
            <a:ext cx="3200400" cy="530225"/>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6629400" y="6361113"/>
            <a:ext cx="2147888" cy="300037"/>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6626225" y="5943600"/>
            <a:ext cx="460375" cy="3159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228600" y="5943600"/>
            <a:ext cx="3200400" cy="530225"/>
          </a:xfrm>
          <a:prstGeom prst="rect">
            <a:avLst/>
          </a:prstGeom>
          <a:noFill/>
          <a:ln w="9525">
            <a:noFill/>
            <a:miter lim="800000"/>
            <a:headEnd/>
            <a:tailEnd/>
          </a:ln>
        </p:spPr>
      </p:pic>
      <p:pic>
        <p:nvPicPr>
          <p:cNvPr id="18435" name="Picture 3"/>
          <p:cNvPicPr>
            <a:picLocks noChangeAspect="1" noChangeArrowheads="1"/>
          </p:cNvPicPr>
          <p:nvPr/>
        </p:nvPicPr>
        <p:blipFill>
          <a:blip r:embed="rId4" cstate="print"/>
          <a:srcRect/>
          <a:stretch>
            <a:fillRect/>
          </a:stretch>
        </p:blipFill>
        <p:spPr bwMode="auto">
          <a:xfrm>
            <a:off x="6629400" y="6361113"/>
            <a:ext cx="2147888" cy="300037"/>
          </a:xfrm>
          <a:prstGeom prst="rect">
            <a:avLst/>
          </a:prstGeom>
          <a:noFill/>
          <a:ln w="9525">
            <a:noFill/>
            <a:miter lim="800000"/>
            <a:headEnd/>
            <a:tailEnd/>
          </a:ln>
        </p:spPr>
      </p:pic>
      <p:pic>
        <p:nvPicPr>
          <p:cNvPr id="18436" name="Picture 4"/>
          <p:cNvPicPr>
            <a:picLocks noChangeAspect="1" noChangeArrowheads="1"/>
          </p:cNvPicPr>
          <p:nvPr/>
        </p:nvPicPr>
        <p:blipFill>
          <a:blip r:embed="rId5" cstate="print"/>
          <a:srcRect/>
          <a:stretch>
            <a:fillRect/>
          </a:stretch>
        </p:blipFill>
        <p:spPr bwMode="auto">
          <a:xfrm>
            <a:off x="6626225" y="5943600"/>
            <a:ext cx="460375" cy="315913"/>
          </a:xfrm>
          <a:prstGeom prst="rect">
            <a:avLst/>
          </a:prstGeom>
          <a:noFill/>
          <a:ln w="9525">
            <a:noFill/>
            <a:miter lim="800000"/>
            <a:headEnd/>
            <a:tailEnd/>
          </a:ln>
        </p:spPr>
      </p:pic>
      <p:sp>
        <p:nvSpPr>
          <p:cNvPr id="2" name="TextBox 1"/>
          <p:cNvSpPr txBox="1"/>
          <p:nvPr/>
        </p:nvSpPr>
        <p:spPr>
          <a:xfrm>
            <a:off x="609600" y="56288"/>
            <a:ext cx="4419600" cy="584775"/>
          </a:xfrm>
          <a:prstGeom prst="rect">
            <a:avLst/>
          </a:prstGeom>
          <a:noFill/>
        </p:spPr>
        <p:txBody>
          <a:bodyPr wrap="square" rtlCol="0">
            <a:spAutoFit/>
          </a:bodyPr>
          <a:lstStyle/>
          <a:p>
            <a:r>
              <a:rPr lang="en-US" sz="3200" dirty="0" smtClean="0"/>
              <a:t>Water Quality Impacts</a:t>
            </a:r>
            <a:endParaRPr lang="en-US" sz="3200" dirty="0"/>
          </a:p>
        </p:txBody>
      </p:sp>
      <p:sp>
        <p:nvSpPr>
          <p:cNvPr id="9" name="Content Placeholder 7"/>
          <p:cNvSpPr txBox="1">
            <a:spLocks/>
          </p:cNvSpPr>
          <p:nvPr/>
        </p:nvSpPr>
        <p:spPr>
          <a:xfrm>
            <a:off x="5791200" y="551657"/>
            <a:ext cx="2895600" cy="1752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kern="0" dirty="0" smtClean="0">
                <a:latin typeface="Arial" pitchFamily="34" charset="0"/>
                <a:cs typeface="Arial" pitchFamily="34" charset="0"/>
              </a:rPr>
              <a:t>Salmonella</a:t>
            </a:r>
          </a:p>
          <a:p>
            <a:r>
              <a:rPr lang="en-US" sz="2400" kern="0" dirty="0" smtClean="0">
                <a:latin typeface="Arial" pitchFamily="34" charset="0"/>
                <a:cs typeface="Arial" pitchFamily="34" charset="0"/>
              </a:rPr>
              <a:t>E. Coli</a:t>
            </a:r>
          </a:p>
          <a:p>
            <a:r>
              <a:rPr lang="en-US" sz="2400" kern="0" dirty="0" err="1" smtClean="0">
                <a:latin typeface="Arial" pitchFamily="34" charset="0"/>
                <a:cs typeface="Arial" pitchFamily="34" charset="0"/>
              </a:rPr>
              <a:t>Camplyobacter</a:t>
            </a:r>
            <a:endParaRPr lang="en-US" sz="2400" kern="0" dirty="0" smtClean="0">
              <a:latin typeface="Arial" pitchFamily="34" charset="0"/>
              <a:cs typeface="Arial" pitchFamily="34" charset="0"/>
            </a:endParaRPr>
          </a:p>
          <a:p>
            <a:r>
              <a:rPr lang="en-US" sz="2400" kern="0" dirty="0" smtClean="0">
                <a:latin typeface="Arial" pitchFamily="34" charset="0"/>
                <a:cs typeface="Arial" pitchFamily="34" charset="0"/>
              </a:rPr>
              <a:t>Cryptosporidium</a:t>
            </a:r>
          </a:p>
          <a:p>
            <a:pPr marL="0" indent="0">
              <a:buNone/>
            </a:pPr>
            <a:endParaRPr lang="en-US" kern="0"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9319"/>
            <a:ext cx="11139754" cy="6977319"/>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800" y="4137536"/>
            <a:ext cx="4343400" cy="27204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7" name="Straight Arrow Connector 6"/>
          <p:cNvCxnSpPr/>
          <p:nvPr/>
        </p:nvCxnSpPr>
        <p:spPr bwMode="auto">
          <a:xfrm flipV="1">
            <a:off x="4343401" y="3356640"/>
            <a:ext cx="1422400" cy="1698671"/>
          </a:xfrm>
          <a:prstGeom prst="straightConnector1">
            <a:avLst/>
          </a:prstGeom>
          <a:solidFill>
            <a:schemeClr val="bg2"/>
          </a:solidFill>
          <a:ln w="31750" cap="flat" cmpd="sng" algn="ctr">
            <a:solidFill>
              <a:srgbClr val="66FF33"/>
            </a:solidFill>
            <a:prstDash val="solid"/>
            <a:round/>
            <a:headEnd type="none" w="lg" len="lg"/>
            <a:tailEnd type="triangle" w="lg" len="lg"/>
          </a:ln>
          <a:effectLst/>
        </p:spPr>
      </p:cxnSp>
      <p:sp>
        <p:nvSpPr>
          <p:cNvPr id="13" name="TextBox 12"/>
          <p:cNvSpPr txBox="1"/>
          <p:nvPr/>
        </p:nvSpPr>
        <p:spPr>
          <a:xfrm>
            <a:off x="571501" y="355026"/>
            <a:ext cx="7543800" cy="584775"/>
          </a:xfrm>
          <a:prstGeom prst="rect">
            <a:avLst/>
          </a:prstGeom>
          <a:noFill/>
        </p:spPr>
        <p:txBody>
          <a:bodyPr wrap="square" rtlCol="0">
            <a:spAutoFit/>
          </a:bodyPr>
          <a:lstStyle/>
          <a:p>
            <a:r>
              <a:rPr lang="en-US" sz="3200" dirty="0" smtClean="0">
                <a:solidFill>
                  <a:schemeClr val="accent3"/>
                </a:solidFill>
              </a:rPr>
              <a:t>The Need for Community </a:t>
            </a:r>
            <a:r>
              <a:rPr lang="en-US" sz="3200" dirty="0">
                <a:solidFill>
                  <a:schemeClr val="accent3"/>
                </a:solidFill>
              </a:rPr>
              <a:t>I</a:t>
            </a:r>
            <a:r>
              <a:rPr lang="en-US" sz="3200" dirty="0" smtClean="0">
                <a:solidFill>
                  <a:schemeClr val="accent3"/>
                </a:solidFill>
              </a:rPr>
              <a:t>nvolvement</a:t>
            </a:r>
            <a:endParaRPr lang="en-US" sz="3200" dirty="0">
              <a:solidFill>
                <a:schemeClr val="accent3"/>
              </a:solidFill>
            </a:endParaRPr>
          </a:p>
        </p:txBody>
      </p:sp>
      <p:sp>
        <p:nvSpPr>
          <p:cNvPr id="15" name="TextBox 14"/>
          <p:cNvSpPr txBox="1"/>
          <p:nvPr/>
        </p:nvSpPr>
        <p:spPr>
          <a:xfrm>
            <a:off x="1066800" y="1053465"/>
            <a:ext cx="6019800" cy="461665"/>
          </a:xfrm>
          <a:prstGeom prst="rect">
            <a:avLst/>
          </a:prstGeom>
          <a:noFill/>
        </p:spPr>
        <p:txBody>
          <a:bodyPr wrap="square" rtlCol="0">
            <a:spAutoFit/>
          </a:bodyPr>
          <a:lstStyle/>
          <a:p>
            <a:r>
              <a:rPr lang="en-US" sz="2400" dirty="0" smtClean="0">
                <a:solidFill>
                  <a:schemeClr val="accent3"/>
                </a:solidFill>
              </a:rPr>
              <a:t>David C. Webb Memorial Park at Taft Bay</a:t>
            </a:r>
            <a:r>
              <a:rPr lang="en-US" dirty="0" smtClean="0">
                <a:solidFill>
                  <a:schemeClr val="accent3"/>
                </a:solidFill>
              </a:rPr>
              <a:t>.</a:t>
            </a:r>
            <a:endParaRPr lang="en-US" dirty="0">
              <a:solidFill>
                <a:schemeClr val="accent3"/>
              </a:solidFill>
            </a:endParaRPr>
          </a:p>
        </p:txBody>
      </p:sp>
    </p:spTree>
    <p:extLst>
      <p:ext uri="{BB962C8B-B14F-4D97-AF65-F5344CB8AC3E}">
        <p14:creationId xmlns:p14="http://schemas.microsoft.com/office/powerpoint/2010/main" val="331773591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p:cNvPicPr>
            <a:picLocks noChangeAspect="1" noChangeArrowheads="1"/>
          </p:cNvPicPr>
          <p:nvPr/>
        </p:nvPicPr>
        <p:blipFill>
          <a:blip r:embed="rId3" cstate="print"/>
          <a:srcRect/>
          <a:stretch>
            <a:fillRect/>
          </a:stretch>
        </p:blipFill>
        <p:spPr bwMode="auto">
          <a:xfrm>
            <a:off x="6626225" y="5943600"/>
            <a:ext cx="460375" cy="315913"/>
          </a:xfrm>
          <a:prstGeom prst="rect">
            <a:avLst/>
          </a:prstGeom>
          <a:noFill/>
          <a:ln w="9525">
            <a:noFill/>
            <a:miter lim="800000"/>
            <a:headEnd/>
            <a:tailEnd/>
          </a:ln>
        </p:spPr>
      </p:pic>
      <p:pic>
        <p:nvPicPr>
          <p:cNvPr id="37891" name="Picture 3"/>
          <p:cNvPicPr>
            <a:picLocks noChangeAspect="1" noChangeArrowheads="1"/>
          </p:cNvPicPr>
          <p:nvPr/>
        </p:nvPicPr>
        <p:blipFill>
          <a:blip r:embed="rId4" cstate="print"/>
          <a:srcRect/>
          <a:stretch>
            <a:fillRect/>
          </a:stretch>
        </p:blipFill>
        <p:spPr bwMode="auto">
          <a:xfrm>
            <a:off x="6629400" y="6361113"/>
            <a:ext cx="2147888" cy="300037"/>
          </a:xfrm>
          <a:prstGeom prst="rect">
            <a:avLst/>
          </a:prstGeom>
          <a:noFill/>
          <a:ln w="9525">
            <a:noFill/>
            <a:miter lim="800000"/>
            <a:headEnd/>
            <a:tailEnd/>
          </a:ln>
        </p:spPr>
      </p:pic>
      <p:pic>
        <p:nvPicPr>
          <p:cNvPr id="37890" name="Picture 2"/>
          <p:cNvPicPr>
            <a:picLocks noChangeAspect="1" noChangeArrowheads="1"/>
          </p:cNvPicPr>
          <p:nvPr/>
        </p:nvPicPr>
        <p:blipFill>
          <a:blip r:embed="rId5" cstate="print"/>
          <a:srcRect/>
          <a:stretch>
            <a:fillRect/>
          </a:stretch>
        </p:blipFill>
        <p:spPr bwMode="auto">
          <a:xfrm>
            <a:off x="228600" y="5943600"/>
            <a:ext cx="3200400" cy="530225"/>
          </a:xfrm>
          <a:prstGeom prst="rect">
            <a:avLst/>
          </a:prstGeom>
          <a:noFill/>
          <a:ln w="9525">
            <a:noFill/>
            <a:miter lim="800000"/>
            <a:headEnd/>
            <a:tailEnd/>
          </a:ln>
        </p:spPr>
      </p:pic>
      <p:sp>
        <p:nvSpPr>
          <p:cNvPr id="37893" name="Rectangle 8"/>
          <p:cNvSpPr>
            <a:spLocks noChangeArrowheads="1"/>
          </p:cNvSpPr>
          <p:nvPr/>
        </p:nvSpPr>
        <p:spPr bwMode="auto">
          <a:xfrm>
            <a:off x="838200" y="76200"/>
            <a:ext cx="7435850" cy="4832092"/>
          </a:xfrm>
          <a:prstGeom prst="rect">
            <a:avLst/>
          </a:prstGeom>
          <a:noFill/>
          <a:ln w="9525" algn="ctr">
            <a:noFill/>
            <a:miter lim="800000"/>
            <a:headEnd/>
            <a:tailEnd/>
          </a:ln>
        </p:spPr>
        <p:txBody>
          <a:bodyPr anchor="ctr">
            <a:spAutoFit/>
          </a:bodyPr>
          <a:lstStyle/>
          <a:p>
            <a:pPr>
              <a:tabLst>
                <a:tab pos="457200" algn="l"/>
              </a:tabLst>
            </a:pPr>
            <a:endParaRPr lang="en-US" sz="4400" dirty="0" smtClean="0"/>
          </a:p>
          <a:p>
            <a:pPr>
              <a:tabLst>
                <a:tab pos="457200" algn="l"/>
              </a:tabLst>
            </a:pPr>
            <a:r>
              <a:rPr lang="en-US" sz="4400" dirty="0" smtClean="0"/>
              <a:t>The Big Picture:</a:t>
            </a:r>
            <a:endParaRPr lang="en-US" sz="4400" dirty="0"/>
          </a:p>
          <a:p>
            <a:pPr>
              <a:buFont typeface="Wingdings" pitchFamily="2" charset="2"/>
              <a:buChar char="Ø"/>
              <a:tabLst>
                <a:tab pos="457200" algn="l"/>
              </a:tabLst>
            </a:pPr>
            <a:r>
              <a:rPr lang="en-US" dirty="0" smtClean="0"/>
              <a:t>There is an estimated 78,872 breeding pairs of Canada geese in New York alone.  Which could equate to roughly 60,000 nests this spring.</a:t>
            </a:r>
          </a:p>
          <a:p>
            <a:pPr>
              <a:buFont typeface="Wingdings" pitchFamily="2" charset="2"/>
              <a:buChar char="Ø"/>
              <a:tabLst>
                <a:tab pos="457200" algn="l"/>
              </a:tabLst>
            </a:pPr>
            <a:r>
              <a:rPr lang="en-US" dirty="0" smtClean="0"/>
              <a:t>In </a:t>
            </a:r>
            <a:r>
              <a:rPr lang="en-US" dirty="0"/>
              <a:t>New </a:t>
            </a:r>
            <a:r>
              <a:rPr lang="en-US" dirty="0" smtClean="0"/>
              <a:t>York, if there was a 5 egg/nest average, just to </a:t>
            </a:r>
            <a:r>
              <a:rPr lang="en-US" dirty="0"/>
              <a:t>stabilize the population, </a:t>
            </a:r>
            <a:r>
              <a:rPr lang="en-US" dirty="0" smtClean="0"/>
              <a:t>combined we would have to oil  </a:t>
            </a:r>
            <a:r>
              <a:rPr lang="en-US" u="sng" dirty="0" smtClean="0"/>
              <a:t>300,000 </a:t>
            </a:r>
            <a:r>
              <a:rPr lang="en-US" dirty="0" smtClean="0"/>
              <a:t>eggs this spring. </a:t>
            </a:r>
          </a:p>
          <a:p>
            <a:pPr>
              <a:buFont typeface="Wingdings" pitchFamily="2" charset="2"/>
              <a:buChar char="Ø"/>
              <a:tabLst>
                <a:tab pos="457200" algn="l"/>
              </a:tabLst>
            </a:pPr>
            <a:r>
              <a:rPr lang="en-US" dirty="0" smtClean="0"/>
              <a:t>Capture and removal of geese is estimated to cost 67% less then egg removal or destruction (Cooper and Keefe 1997).</a:t>
            </a:r>
          </a:p>
          <a:p>
            <a:pPr>
              <a:buFont typeface="Wingdings" pitchFamily="2" charset="2"/>
              <a:buChar char="Ø"/>
              <a:tabLst>
                <a:tab pos="457200" algn="l"/>
              </a:tabLst>
            </a:pPr>
            <a:r>
              <a:rPr lang="en-US" dirty="0" smtClean="0"/>
              <a:t> </a:t>
            </a:r>
            <a:r>
              <a:rPr lang="en-US" dirty="0"/>
              <a:t>Egg </a:t>
            </a:r>
            <a:r>
              <a:rPr lang="en-US" dirty="0" smtClean="0"/>
              <a:t>oiling works in localized areas over time, but </a:t>
            </a:r>
            <a:r>
              <a:rPr lang="en-US" dirty="0"/>
              <a:t>has very little effect on the overall population of geese, </a:t>
            </a:r>
            <a:r>
              <a:rPr lang="en-US" u="sng" dirty="0"/>
              <a:t>while removing breeding age adults can lower populations dramatically.</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229600" cy="1143000"/>
          </a:xfrm>
        </p:spPr>
        <p:txBody>
          <a:bodyPr/>
          <a:lstStyle/>
          <a:p>
            <a:r>
              <a:rPr lang="en-US" sz="4400" dirty="0" smtClean="0">
                <a:solidFill>
                  <a:schemeClr val="tx1"/>
                </a:solidFill>
              </a:rPr>
              <a:t>What The USDA can do for you:</a:t>
            </a:r>
            <a:endParaRPr lang="en-US" sz="4400" dirty="0">
              <a:solidFill>
                <a:schemeClr val="tx1"/>
              </a:solidFill>
            </a:endParaRPr>
          </a:p>
        </p:txBody>
      </p:sp>
      <p:sp>
        <p:nvSpPr>
          <p:cNvPr id="4" name="Content Placeholder 3"/>
          <p:cNvSpPr>
            <a:spLocks noGrp="1"/>
          </p:cNvSpPr>
          <p:nvPr>
            <p:ph idx="1"/>
          </p:nvPr>
        </p:nvSpPr>
        <p:spPr>
          <a:xfrm>
            <a:off x="228600" y="1351758"/>
            <a:ext cx="8229600" cy="2650332"/>
          </a:xfrm>
        </p:spPr>
        <p:txBody>
          <a:bodyPr/>
          <a:lstStyle/>
          <a:p>
            <a:r>
              <a:rPr lang="en-US" dirty="0" smtClean="0"/>
              <a:t>Provide “Technical Assistance”: Either over the phone or as a site visit to advise how to manage </a:t>
            </a:r>
            <a:r>
              <a:rPr lang="en-US" dirty="0" smtClean="0"/>
              <a:t>your situation</a:t>
            </a:r>
            <a:r>
              <a:rPr lang="en-US" dirty="0" smtClean="0"/>
              <a:t>. </a:t>
            </a:r>
            <a:endParaRPr lang="en-US" dirty="0" smtClean="0"/>
          </a:p>
          <a:p>
            <a:r>
              <a:rPr lang="en-US" dirty="0" smtClean="0"/>
              <a:t>Provide direct management where </a:t>
            </a:r>
            <a:r>
              <a:rPr lang="en-US" dirty="0" smtClean="0"/>
              <a:t>we would form an </a:t>
            </a:r>
            <a:r>
              <a:rPr lang="en-US" dirty="0" smtClean="0"/>
              <a:t>agreement and conduct: </a:t>
            </a:r>
          </a:p>
        </p:txBody>
      </p:sp>
      <p:pic>
        <p:nvPicPr>
          <p:cNvPr id="5" name="Picture 2"/>
          <p:cNvPicPr>
            <a:picLocks noChangeAspect="1" noChangeArrowheads="1"/>
          </p:cNvPicPr>
          <p:nvPr/>
        </p:nvPicPr>
        <p:blipFill>
          <a:blip r:embed="rId3" cstate="print"/>
          <a:srcRect/>
          <a:stretch>
            <a:fillRect/>
          </a:stretch>
        </p:blipFill>
        <p:spPr bwMode="auto">
          <a:xfrm>
            <a:off x="228600" y="5943600"/>
            <a:ext cx="3200400" cy="530225"/>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6629400" y="6361113"/>
            <a:ext cx="2147888" cy="300037"/>
          </a:xfrm>
          <a:prstGeom prst="rect">
            <a:avLst/>
          </a:prstGeom>
          <a:noFill/>
          <a:ln w="9525">
            <a:noFill/>
            <a:miter lim="800000"/>
            <a:headEnd/>
            <a:tailEnd/>
          </a:ln>
        </p:spPr>
      </p:pic>
      <p:pic>
        <p:nvPicPr>
          <p:cNvPr id="7" name="Picture 4"/>
          <p:cNvPicPr>
            <a:picLocks noChangeAspect="1" noChangeArrowheads="1"/>
          </p:cNvPicPr>
          <p:nvPr/>
        </p:nvPicPr>
        <p:blipFill>
          <a:blip r:embed="rId5" cstate="print"/>
          <a:srcRect/>
          <a:stretch>
            <a:fillRect/>
          </a:stretch>
        </p:blipFill>
        <p:spPr bwMode="auto">
          <a:xfrm>
            <a:off x="6626225" y="5943600"/>
            <a:ext cx="460375" cy="315913"/>
          </a:xfrm>
          <a:prstGeom prst="rect">
            <a:avLst/>
          </a:prstGeom>
          <a:noFill/>
          <a:ln w="9525">
            <a:noFill/>
            <a:miter lim="800000"/>
            <a:headEnd/>
            <a:tailEnd/>
          </a:ln>
        </p:spPr>
      </p:pic>
      <p:sp>
        <p:nvSpPr>
          <p:cNvPr id="2" name="TextBox 1"/>
          <p:cNvSpPr txBox="1"/>
          <p:nvPr/>
        </p:nvSpPr>
        <p:spPr>
          <a:xfrm>
            <a:off x="1600200" y="4006851"/>
            <a:ext cx="7848600" cy="2462213"/>
          </a:xfrm>
          <a:prstGeom prst="rect">
            <a:avLst/>
          </a:prstGeom>
          <a:noFill/>
        </p:spPr>
        <p:txBody>
          <a:bodyPr wrap="square" rtlCol="0">
            <a:spAutoFit/>
          </a:bodyPr>
          <a:lstStyle/>
          <a:p>
            <a:pPr marL="285750" lvl="3" indent="-285750">
              <a:buFont typeface="Arial" panose="020B0604020202020204" pitchFamily="34" charset="0"/>
              <a:buChar char="•"/>
            </a:pPr>
            <a:r>
              <a:rPr lang="en-US" sz="2800" dirty="0">
                <a:latin typeface="+mn-lt"/>
              </a:rPr>
              <a:t>Nest Management </a:t>
            </a:r>
            <a:r>
              <a:rPr lang="en-US" sz="2800" dirty="0" smtClean="0">
                <a:latin typeface="+mn-lt"/>
              </a:rPr>
              <a:t>Program</a:t>
            </a:r>
          </a:p>
          <a:p>
            <a:pPr marL="285750" lvl="3" indent="-285750">
              <a:buFont typeface="Arial" panose="020B0604020202020204" pitchFamily="34" charset="0"/>
              <a:buChar char="•"/>
            </a:pPr>
            <a:r>
              <a:rPr lang="en-US" sz="2800" dirty="0" smtClean="0">
                <a:latin typeface="+mn-lt"/>
              </a:rPr>
              <a:t>Hazing Program</a:t>
            </a:r>
          </a:p>
          <a:p>
            <a:pPr marL="285750" lvl="3" indent="-285750">
              <a:buFont typeface="Arial" panose="020B0604020202020204" pitchFamily="34" charset="0"/>
              <a:buChar char="•"/>
            </a:pPr>
            <a:r>
              <a:rPr lang="en-US" sz="2800" dirty="0" smtClean="0">
                <a:latin typeface="+mn-lt"/>
              </a:rPr>
              <a:t>Population Reduction (Capture and Removal)</a:t>
            </a:r>
            <a:endParaRPr lang="en-US" sz="2800" dirty="0">
              <a:latin typeface="+mn-lt"/>
            </a:endParaRPr>
          </a:p>
          <a:p>
            <a:endParaRPr lang="en-US" sz="2800"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1" descr="C:\Documents and Settings\rzega.WE\Desktop\Geese\random photos\Copy of IMGP5560.JPG"/>
          <p:cNvPicPr>
            <a:picLocks noChangeAspect="1" noChangeArrowheads="1"/>
          </p:cNvPicPr>
          <p:nvPr/>
        </p:nvPicPr>
        <p:blipFill>
          <a:blip r:embed="rId3" cstate="print"/>
          <a:srcRect/>
          <a:stretch>
            <a:fillRect/>
          </a:stretch>
        </p:blipFill>
        <p:spPr bwMode="auto">
          <a:xfrm>
            <a:off x="4000500" y="0"/>
            <a:ext cx="5143500" cy="6858000"/>
          </a:xfrm>
          <a:prstGeom prst="rect">
            <a:avLst/>
          </a:prstGeom>
          <a:noFill/>
        </p:spPr>
      </p:pic>
      <p:sp>
        <p:nvSpPr>
          <p:cNvPr id="40962" name="Text Box 2"/>
          <p:cNvSpPr txBox="1">
            <a:spLocks noChangeArrowheads="1"/>
          </p:cNvSpPr>
          <p:nvPr/>
        </p:nvSpPr>
        <p:spPr bwMode="auto">
          <a:xfrm>
            <a:off x="3124200" y="1608924"/>
            <a:ext cx="4191000" cy="519113"/>
          </a:xfrm>
          <a:prstGeom prst="rect">
            <a:avLst/>
          </a:prstGeom>
          <a:noFill/>
          <a:ln w="9525" algn="ctr">
            <a:noFill/>
            <a:miter lim="800000"/>
            <a:headEnd/>
            <a:tailEnd/>
          </a:ln>
        </p:spPr>
        <p:txBody>
          <a:bodyPr>
            <a:spAutoFit/>
          </a:bodyPr>
          <a:lstStyle/>
          <a:p>
            <a:pPr algn="ctr"/>
            <a:r>
              <a:rPr lang="en-US" sz="2800" b="1" dirty="0" smtClean="0">
                <a:solidFill>
                  <a:schemeClr val="bg1"/>
                </a:solidFill>
              </a:rPr>
              <a:t>Questions??</a:t>
            </a:r>
            <a:endParaRPr lang="en-US" sz="2800" b="1" dirty="0">
              <a:solidFill>
                <a:schemeClr val="bg1"/>
              </a:solidFill>
            </a:endParaRPr>
          </a:p>
        </p:txBody>
      </p:sp>
      <p:pic>
        <p:nvPicPr>
          <p:cNvPr id="3" name="Picture 2"/>
          <p:cNvPicPr>
            <a:picLocks noChangeAspect="1" noChangeArrowheads="1"/>
          </p:cNvPicPr>
          <p:nvPr/>
        </p:nvPicPr>
        <p:blipFill>
          <a:blip r:embed="rId4" cstate="print"/>
          <a:srcRect/>
          <a:stretch>
            <a:fillRect/>
          </a:stretch>
        </p:blipFill>
        <p:spPr bwMode="auto">
          <a:xfrm>
            <a:off x="228600" y="5943600"/>
            <a:ext cx="3200400" cy="530225"/>
          </a:xfrm>
          <a:prstGeom prst="rect">
            <a:avLst/>
          </a:prstGeom>
          <a:noFill/>
          <a:ln w="9525">
            <a:noFill/>
            <a:miter lim="800000"/>
            <a:headEnd/>
            <a:tailEnd/>
          </a:ln>
        </p:spPr>
      </p:pic>
      <p:pic>
        <p:nvPicPr>
          <p:cNvPr id="4" name="Picture 3"/>
          <p:cNvPicPr>
            <a:picLocks noChangeAspect="1" noChangeArrowheads="1"/>
          </p:cNvPicPr>
          <p:nvPr/>
        </p:nvPicPr>
        <p:blipFill>
          <a:blip r:embed="rId5" cstate="print"/>
          <a:srcRect/>
          <a:stretch>
            <a:fillRect/>
          </a:stretch>
        </p:blipFill>
        <p:spPr bwMode="auto">
          <a:xfrm>
            <a:off x="6629400" y="6361113"/>
            <a:ext cx="2147888" cy="300037"/>
          </a:xfrm>
          <a:prstGeom prst="rect">
            <a:avLst/>
          </a:prstGeom>
          <a:noFill/>
          <a:ln w="9525">
            <a:noFill/>
            <a:miter lim="800000"/>
            <a:headEnd/>
            <a:tailEnd/>
          </a:ln>
        </p:spPr>
      </p:pic>
      <p:pic>
        <p:nvPicPr>
          <p:cNvPr id="5" name="Picture 4"/>
          <p:cNvPicPr>
            <a:picLocks noChangeAspect="1" noChangeArrowheads="1"/>
          </p:cNvPicPr>
          <p:nvPr/>
        </p:nvPicPr>
        <p:blipFill>
          <a:blip r:embed="rId6" cstate="print"/>
          <a:srcRect/>
          <a:stretch>
            <a:fillRect/>
          </a:stretch>
        </p:blipFill>
        <p:spPr bwMode="auto">
          <a:xfrm>
            <a:off x="6626225" y="5943600"/>
            <a:ext cx="460375" cy="315913"/>
          </a:xfrm>
          <a:prstGeom prst="rect">
            <a:avLst/>
          </a:prstGeom>
          <a:noFill/>
          <a:ln w="9525">
            <a:noFill/>
            <a:miter lim="800000"/>
            <a:headEnd/>
            <a:tailEnd/>
          </a:ln>
        </p:spPr>
      </p:pic>
      <p:sp>
        <p:nvSpPr>
          <p:cNvPr id="2" name="TextBox 1"/>
          <p:cNvSpPr txBox="1"/>
          <p:nvPr/>
        </p:nvSpPr>
        <p:spPr>
          <a:xfrm>
            <a:off x="228600" y="2090172"/>
            <a:ext cx="3810000" cy="3046988"/>
          </a:xfrm>
          <a:prstGeom prst="rect">
            <a:avLst/>
          </a:prstGeom>
          <a:noFill/>
        </p:spPr>
        <p:txBody>
          <a:bodyPr wrap="square" rtlCol="0">
            <a:spAutoFit/>
          </a:bodyPr>
          <a:lstStyle/>
          <a:p>
            <a:r>
              <a:rPr lang="en-US" sz="2400" dirty="0" smtClean="0"/>
              <a:t>Carl P. </a:t>
            </a:r>
            <a:r>
              <a:rPr lang="en-US" sz="2400" dirty="0" err="1" smtClean="0"/>
              <a:t>Cranker</a:t>
            </a:r>
            <a:r>
              <a:rPr lang="en-US" sz="2400" dirty="0" smtClean="0"/>
              <a:t> III   Wildlife Biologist</a:t>
            </a:r>
          </a:p>
          <a:p>
            <a:r>
              <a:rPr lang="en-US" sz="2400" dirty="0" smtClean="0"/>
              <a:t>USDA </a:t>
            </a:r>
            <a:r>
              <a:rPr lang="en-US" sz="2400" dirty="0" smtClean="0"/>
              <a:t>Wildlife Services</a:t>
            </a:r>
          </a:p>
          <a:p>
            <a:r>
              <a:rPr lang="en-US" sz="2400" dirty="0" smtClean="0"/>
              <a:t>5757 </a:t>
            </a:r>
            <a:r>
              <a:rPr lang="en-US" sz="2400" dirty="0" err="1" smtClean="0"/>
              <a:t>Sneller</a:t>
            </a:r>
            <a:r>
              <a:rPr lang="en-US" sz="2400" dirty="0" smtClean="0"/>
              <a:t> Rd</a:t>
            </a:r>
          </a:p>
          <a:p>
            <a:r>
              <a:rPr lang="en-US" sz="2400" dirty="0" smtClean="0"/>
              <a:t>Brewerton, NY 13029</a:t>
            </a:r>
          </a:p>
          <a:p>
            <a:r>
              <a:rPr lang="en-US" sz="2400" dirty="0" smtClean="0"/>
              <a:t>315-698-0940</a:t>
            </a:r>
            <a:endParaRPr lang="en-US" sz="2400" dirty="0"/>
          </a:p>
        </p:txBody>
      </p:sp>
      <p:sp>
        <p:nvSpPr>
          <p:cNvPr id="7" name="TextBox 6"/>
          <p:cNvSpPr txBox="1"/>
          <p:nvPr/>
        </p:nvSpPr>
        <p:spPr>
          <a:xfrm>
            <a:off x="228600" y="1522709"/>
            <a:ext cx="3200400" cy="461665"/>
          </a:xfrm>
          <a:prstGeom prst="rect">
            <a:avLst/>
          </a:prstGeom>
          <a:noFill/>
        </p:spPr>
        <p:txBody>
          <a:bodyPr wrap="square" rtlCol="0">
            <a:spAutoFit/>
          </a:bodyPr>
          <a:lstStyle/>
          <a:p>
            <a:r>
              <a:rPr lang="en-US" sz="2400" u="sng" dirty="0" smtClean="0"/>
              <a:t>Contact Information</a:t>
            </a:r>
            <a:r>
              <a:rPr lang="en-US" sz="2400" dirty="0" smtClean="0"/>
              <a:t>:</a:t>
            </a:r>
            <a:endParaRPr lang="en-US" sz="2400"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cstate="print"/>
          <a:srcRect/>
          <a:stretch>
            <a:fillRect/>
          </a:stretch>
        </p:blipFill>
        <p:spPr bwMode="auto">
          <a:xfrm>
            <a:off x="228600" y="5943600"/>
            <a:ext cx="3200400" cy="530225"/>
          </a:xfrm>
          <a:prstGeom prst="rect">
            <a:avLst/>
          </a:prstGeom>
          <a:noFill/>
          <a:ln w="9525">
            <a:noFill/>
            <a:miter lim="800000"/>
            <a:headEnd/>
            <a:tailEnd/>
          </a:ln>
        </p:spPr>
      </p:pic>
      <p:pic>
        <p:nvPicPr>
          <p:cNvPr id="2052" name="Picture 3"/>
          <p:cNvPicPr>
            <a:picLocks noChangeAspect="1" noChangeArrowheads="1"/>
          </p:cNvPicPr>
          <p:nvPr/>
        </p:nvPicPr>
        <p:blipFill>
          <a:blip r:embed="rId4" cstate="print"/>
          <a:srcRect/>
          <a:stretch>
            <a:fillRect/>
          </a:stretch>
        </p:blipFill>
        <p:spPr bwMode="auto">
          <a:xfrm>
            <a:off x="6629400" y="6361113"/>
            <a:ext cx="2147888" cy="300037"/>
          </a:xfrm>
          <a:prstGeom prst="rect">
            <a:avLst/>
          </a:prstGeom>
          <a:noFill/>
          <a:ln w="9525">
            <a:noFill/>
            <a:miter lim="800000"/>
            <a:headEnd/>
            <a:tailEnd/>
          </a:ln>
        </p:spPr>
      </p:pic>
      <p:pic>
        <p:nvPicPr>
          <p:cNvPr id="2053" name="Picture 4"/>
          <p:cNvPicPr>
            <a:picLocks noChangeAspect="1" noChangeArrowheads="1"/>
          </p:cNvPicPr>
          <p:nvPr/>
        </p:nvPicPr>
        <p:blipFill>
          <a:blip r:embed="rId5" cstate="print"/>
          <a:srcRect/>
          <a:stretch>
            <a:fillRect/>
          </a:stretch>
        </p:blipFill>
        <p:spPr bwMode="auto">
          <a:xfrm>
            <a:off x="6626225" y="5943600"/>
            <a:ext cx="460375" cy="315913"/>
          </a:xfrm>
          <a:prstGeom prst="rect">
            <a:avLst/>
          </a:prstGeom>
          <a:noFill/>
          <a:ln w="9525">
            <a:noFill/>
            <a:miter lim="800000"/>
            <a:headEnd/>
            <a:tailEnd/>
          </a:ln>
        </p:spPr>
      </p:pic>
      <p:sp>
        <p:nvSpPr>
          <p:cNvPr id="2054" name="Rectangle 6"/>
          <p:cNvSpPr>
            <a:spLocks noChangeArrowheads="1"/>
          </p:cNvSpPr>
          <p:nvPr/>
        </p:nvSpPr>
        <p:spPr bwMode="auto">
          <a:xfrm>
            <a:off x="1266825" y="533400"/>
            <a:ext cx="7162800" cy="639763"/>
          </a:xfrm>
          <a:prstGeom prst="rect">
            <a:avLst/>
          </a:prstGeom>
          <a:noFill/>
          <a:ln w="9525">
            <a:noFill/>
            <a:miter lim="800000"/>
            <a:headEnd/>
            <a:tailEnd/>
          </a:ln>
        </p:spPr>
        <p:txBody>
          <a:bodyPr/>
          <a:lstStyle/>
          <a:p>
            <a:pPr>
              <a:spcBef>
                <a:spcPct val="0"/>
              </a:spcBef>
            </a:pPr>
            <a:r>
              <a:rPr lang="en-US" sz="2200" b="1" dirty="0">
                <a:solidFill>
                  <a:srgbClr val="008080"/>
                </a:solidFill>
                <a:latin typeface="Arial Narrow" pitchFamily="34" charset="0"/>
              </a:rPr>
              <a:t>RESIDENT (NON-MIGRATORY) CANADA GOOSE POPULATION IN </a:t>
            </a:r>
            <a:r>
              <a:rPr lang="en-US" sz="2200" b="1" dirty="0" smtClean="0">
                <a:solidFill>
                  <a:srgbClr val="008080"/>
                </a:solidFill>
                <a:latin typeface="Arial Narrow" pitchFamily="34" charset="0"/>
              </a:rPr>
              <a:t>NEW YORK 1993-2015</a:t>
            </a:r>
            <a:r>
              <a:rPr lang="en-US" sz="2200" b="1" dirty="0">
                <a:solidFill>
                  <a:srgbClr val="008080"/>
                </a:solidFill>
                <a:latin typeface="Arial Narrow" pitchFamily="34" charset="0"/>
              </a:rPr>
              <a:t/>
            </a:r>
            <a:br>
              <a:rPr lang="en-US" sz="2200" b="1" dirty="0">
                <a:solidFill>
                  <a:srgbClr val="008080"/>
                </a:solidFill>
                <a:latin typeface="Arial Narrow" pitchFamily="34" charset="0"/>
              </a:rPr>
            </a:br>
            <a:endParaRPr lang="en-US" sz="2200" b="1" dirty="0">
              <a:solidFill>
                <a:srgbClr val="008080"/>
              </a:solidFill>
              <a:latin typeface="Arial Narrow" pitchFamily="34" charset="0"/>
            </a:endParaRPr>
          </a:p>
        </p:txBody>
      </p:sp>
      <p:graphicFrame>
        <p:nvGraphicFramePr>
          <p:cNvPr id="12" name="Chart 11"/>
          <p:cNvGraphicFramePr>
            <a:graphicFrameLocks/>
          </p:cNvGraphicFramePr>
          <p:nvPr>
            <p:extLst>
              <p:ext uri="{D42A27DB-BD31-4B8C-83A1-F6EECF244321}">
                <p14:modId xmlns:p14="http://schemas.microsoft.com/office/powerpoint/2010/main" val="2204436494"/>
              </p:ext>
            </p:extLst>
          </p:nvPr>
        </p:nvGraphicFramePr>
        <p:xfrm>
          <a:off x="613569" y="1274763"/>
          <a:ext cx="7956550" cy="4350544"/>
        </p:xfrm>
        <a:graphic>
          <a:graphicData uri="http://schemas.openxmlformats.org/drawingml/2006/chart">
            <c:chart xmlns:c="http://schemas.openxmlformats.org/drawingml/2006/chart" xmlns:r="http://schemas.openxmlformats.org/officeDocument/2006/relationships" r:id="rId6"/>
          </a:graphicData>
        </a:graphic>
      </p:graphicFrame>
      <p:cxnSp>
        <p:nvCxnSpPr>
          <p:cNvPr id="10" name="Straight Arrow Connector 9"/>
          <p:cNvCxnSpPr/>
          <p:nvPr/>
        </p:nvCxnSpPr>
        <p:spPr bwMode="auto">
          <a:xfrm>
            <a:off x="1562100" y="4279897"/>
            <a:ext cx="6019800" cy="1588"/>
          </a:xfrm>
          <a:prstGeom prst="straightConnector1">
            <a:avLst/>
          </a:prstGeom>
          <a:solidFill>
            <a:schemeClr val="bg2"/>
          </a:solidFill>
          <a:ln w="34925" cap="flat" cmpd="sng" algn="ctr">
            <a:solidFill>
              <a:srgbClr val="66FF33"/>
            </a:solidFill>
            <a:prstDash val="solid"/>
            <a:round/>
            <a:headEnd type="none" w="med" len="med"/>
            <a:tailEnd type="arrow"/>
          </a:ln>
          <a:effectLst/>
        </p:spPr>
      </p:cxnSp>
      <p:sp>
        <p:nvSpPr>
          <p:cNvPr id="11" name="TextBox 10"/>
          <p:cNvSpPr txBox="1"/>
          <p:nvPr/>
        </p:nvSpPr>
        <p:spPr>
          <a:xfrm>
            <a:off x="7559675" y="3956732"/>
            <a:ext cx="990600" cy="646331"/>
          </a:xfrm>
          <a:prstGeom prst="rect">
            <a:avLst/>
          </a:prstGeom>
          <a:noFill/>
          <a:ln w="38100">
            <a:solidFill>
              <a:srgbClr val="66FF33"/>
            </a:solidFill>
          </a:ln>
        </p:spPr>
        <p:txBody>
          <a:bodyPr wrap="square" rtlCol="0">
            <a:spAutoFit/>
          </a:bodyPr>
          <a:lstStyle/>
          <a:p>
            <a:r>
              <a:rPr lang="en-US" sz="1200" dirty="0" smtClean="0"/>
              <a:t>Target Population: 85,000</a:t>
            </a:r>
            <a:endParaRPr lang="en-US" sz="1200" dirty="0"/>
          </a:p>
        </p:txBody>
      </p:sp>
      <p:sp>
        <p:nvSpPr>
          <p:cNvPr id="2" name="TextBox 1"/>
          <p:cNvSpPr txBox="1"/>
          <p:nvPr/>
        </p:nvSpPr>
        <p:spPr>
          <a:xfrm>
            <a:off x="25400" y="-62636"/>
            <a:ext cx="8301831" cy="646331"/>
          </a:xfrm>
          <a:prstGeom prst="rect">
            <a:avLst/>
          </a:prstGeom>
          <a:noFill/>
        </p:spPr>
        <p:txBody>
          <a:bodyPr wrap="square" rtlCol="0">
            <a:spAutoFit/>
          </a:bodyPr>
          <a:lstStyle/>
          <a:p>
            <a:r>
              <a:rPr lang="en-US" sz="3600" dirty="0" smtClean="0"/>
              <a:t>Why are we all here today?</a:t>
            </a:r>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228600" y="5943600"/>
            <a:ext cx="3200400" cy="530225"/>
          </a:xfrm>
          <a:prstGeom prst="rect">
            <a:avLst/>
          </a:prstGeom>
          <a:noFill/>
          <a:ln w="9525">
            <a:noFill/>
            <a:miter lim="800000"/>
            <a:headEnd/>
            <a:tailEnd/>
          </a:ln>
        </p:spPr>
      </p:pic>
      <p:pic>
        <p:nvPicPr>
          <p:cNvPr id="16387" name="Picture 3"/>
          <p:cNvPicPr>
            <a:picLocks noChangeAspect="1" noChangeArrowheads="1"/>
          </p:cNvPicPr>
          <p:nvPr/>
        </p:nvPicPr>
        <p:blipFill>
          <a:blip r:embed="rId4" cstate="print"/>
          <a:srcRect/>
          <a:stretch>
            <a:fillRect/>
          </a:stretch>
        </p:blipFill>
        <p:spPr bwMode="auto">
          <a:xfrm>
            <a:off x="6629400" y="6361113"/>
            <a:ext cx="2147888" cy="300037"/>
          </a:xfrm>
          <a:prstGeom prst="rect">
            <a:avLst/>
          </a:prstGeom>
          <a:noFill/>
          <a:ln w="9525">
            <a:noFill/>
            <a:miter lim="800000"/>
            <a:headEnd/>
            <a:tailEnd/>
          </a:ln>
        </p:spPr>
      </p:pic>
      <p:pic>
        <p:nvPicPr>
          <p:cNvPr id="16388" name="Picture 4"/>
          <p:cNvPicPr>
            <a:picLocks noChangeAspect="1" noChangeArrowheads="1"/>
          </p:cNvPicPr>
          <p:nvPr/>
        </p:nvPicPr>
        <p:blipFill>
          <a:blip r:embed="rId5" cstate="print"/>
          <a:srcRect/>
          <a:stretch>
            <a:fillRect/>
          </a:stretch>
        </p:blipFill>
        <p:spPr bwMode="auto">
          <a:xfrm>
            <a:off x="6626225" y="5943600"/>
            <a:ext cx="460375" cy="315913"/>
          </a:xfrm>
          <a:prstGeom prst="rect">
            <a:avLst/>
          </a:prstGeom>
          <a:noFill/>
          <a:ln w="9525">
            <a:noFill/>
            <a:miter lim="800000"/>
            <a:headEnd/>
            <a:tailEnd/>
          </a:ln>
        </p:spPr>
      </p:pic>
      <p:sp>
        <p:nvSpPr>
          <p:cNvPr id="16389" name="Rectangle 8"/>
          <p:cNvSpPr>
            <a:spLocks noChangeArrowheads="1"/>
          </p:cNvSpPr>
          <p:nvPr/>
        </p:nvSpPr>
        <p:spPr bwMode="auto">
          <a:xfrm>
            <a:off x="457200" y="381000"/>
            <a:ext cx="8229600" cy="639763"/>
          </a:xfrm>
          <a:prstGeom prst="rect">
            <a:avLst/>
          </a:prstGeom>
          <a:noFill/>
          <a:ln w="9525">
            <a:noFill/>
            <a:miter lim="800000"/>
            <a:headEnd/>
            <a:tailEnd/>
          </a:ln>
        </p:spPr>
        <p:txBody>
          <a:bodyPr/>
          <a:lstStyle/>
          <a:p>
            <a:pPr>
              <a:spcBef>
                <a:spcPct val="0"/>
              </a:spcBef>
            </a:pPr>
            <a:r>
              <a:rPr lang="en-US" sz="3200" b="1" dirty="0">
                <a:solidFill>
                  <a:schemeClr val="bg2"/>
                </a:solidFill>
                <a:latin typeface="Arial Narrow" pitchFamily="34" charset="0"/>
              </a:rPr>
              <a:t>The Damage caused by Geese:</a:t>
            </a:r>
          </a:p>
        </p:txBody>
      </p:sp>
      <p:sp>
        <p:nvSpPr>
          <p:cNvPr id="16390" name="Rectangle 9"/>
          <p:cNvSpPr>
            <a:spLocks noChangeArrowheads="1"/>
          </p:cNvSpPr>
          <p:nvPr/>
        </p:nvSpPr>
        <p:spPr bwMode="auto">
          <a:xfrm>
            <a:off x="228600" y="990600"/>
            <a:ext cx="4572000" cy="3170099"/>
          </a:xfrm>
          <a:prstGeom prst="rect">
            <a:avLst/>
          </a:prstGeom>
          <a:noFill/>
          <a:ln w="9525" algn="ctr">
            <a:noFill/>
            <a:miter lim="800000"/>
            <a:headEnd/>
            <a:tailEnd/>
          </a:ln>
        </p:spPr>
        <p:txBody>
          <a:bodyPr wrap="square">
            <a:spAutoFit/>
          </a:bodyPr>
          <a:lstStyle/>
          <a:p>
            <a:pPr>
              <a:buFont typeface="Wingdings" pitchFamily="2" charset="2"/>
              <a:buChar char="Ø"/>
            </a:pPr>
            <a:r>
              <a:rPr lang="en-US" sz="2000" b="1" dirty="0" smtClean="0">
                <a:solidFill>
                  <a:schemeClr val="bg2"/>
                </a:solidFill>
              </a:rPr>
              <a:t> Droppings</a:t>
            </a:r>
            <a:endParaRPr lang="en-US" sz="2000" b="1" dirty="0">
              <a:solidFill>
                <a:schemeClr val="bg2"/>
              </a:solidFill>
            </a:endParaRPr>
          </a:p>
          <a:p>
            <a:pPr>
              <a:buFont typeface="Wingdings" pitchFamily="2" charset="2"/>
              <a:buChar char="Ø"/>
            </a:pPr>
            <a:r>
              <a:rPr lang="en-US" sz="2000" b="1" dirty="0">
                <a:solidFill>
                  <a:schemeClr val="bg2"/>
                </a:solidFill>
              </a:rPr>
              <a:t> Soil Erosion</a:t>
            </a:r>
          </a:p>
          <a:p>
            <a:pPr>
              <a:buFont typeface="Wingdings" pitchFamily="2" charset="2"/>
              <a:buChar char="Ø"/>
            </a:pPr>
            <a:r>
              <a:rPr lang="en-US" sz="2000" b="1" dirty="0">
                <a:solidFill>
                  <a:schemeClr val="bg2"/>
                </a:solidFill>
              </a:rPr>
              <a:t> Noise</a:t>
            </a:r>
          </a:p>
          <a:p>
            <a:pPr>
              <a:buFont typeface="Wingdings" pitchFamily="2" charset="2"/>
              <a:buChar char="Ø"/>
            </a:pPr>
            <a:r>
              <a:rPr lang="en-US" sz="2000" b="1" dirty="0">
                <a:solidFill>
                  <a:schemeClr val="bg2"/>
                </a:solidFill>
              </a:rPr>
              <a:t> Aggressive </a:t>
            </a:r>
            <a:r>
              <a:rPr lang="en-US" sz="2000" b="1" dirty="0" smtClean="0">
                <a:solidFill>
                  <a:schemeClr val="bg2"/>
                </a:solidFill>
              </a:rPr>
              <a:t>Geese</a:t>
            </a:r>
          </a:p>
          <a:p>
            <a:pPr>
              <a:buFont typeface="Wingdings" pitchFamily="2" charset="2"/>
              <a:buChar char="Ø"/>
            </a:pPr>
            <a:r>
              <a:rPr lang="en-US" sz="2000" b="1" dirty="0" smtClean="0">
                <a:solidFill>
                  <a:schemeClr val="bg2"/>
                </a:solidFill>
              </a:rPr>
              <a:t> Bird Strikes</a:t>
            </a:r>
            <a:endParaRPr lang="en-US" sz="2000" b="1" dirty="0">
              <a:solidFill>
                <a:schemeClr val="bg2"/>
              </a:solidFill>
            </a:endParaRPr>
          </a:p>
          <a:p>
            <a:pPr>
              <a:buFont typeface="Wingdings" pitchFamily="2" charset="2"/>
              <a:buChar char="Ø"/>
            </a:pPr>
            <a:r>
              <a:rPr lang="en-US" sz="2000" b="1" dirty="0">
                <a:solidFill>
                  <a:schemeClr val="bg2"/>
                </a:solidFill>
              </a:rPr>
              <a:t> Crop Damage</a:t>
            </a:r>
          </a:p>
          <a:p>
            <a:pPr>
              <a:buFont typeface="Wingdings" pitchFamily="2" charset="2"/>
              <a:buChar char="Ø"/>
            </a:pPr>
            <a:r>
              <a:rPr lang="en-US" sz="2000" b="1" dirty="0">
                <a:solidFill>
                  <a:schemeClr val="bg2"/>
                </a:solidFill>
              </a:rPr>
              <a:t> Water Quality</a:t>
            </a:r>
          </a:p>
        </p:txBody>
      </p:sp>
      <p:pic>
        <p:nvPicPr>
          <p:cNvPr id="16392" name="Picture 11"/>
          <p:cNvPicPr>
            <a:picLocks noChangeAspect="1" noChangeArrowheads="1"/>
          </p:cNvPicPr>
          <p:nvPr/>
        </p:nvPicPr>
        <p:blipFill>
          <a:blip r:embed="rId6" cstate="print"/>
          <a:srcRect/>
          <a:stretch>
            <a:fillRect/>
          </a:stretch>
        </p:blipFill>
        <p:spPr bwMode="auto">
          <a:xfrm>
            <a:off x="3581400" y="3276600"/>
            <a:ext cx="2819400" cy="2427288"/>
          </a:xfrm>
          <a:prstGeom prst="rect">
            <a:avLst/>
          </a:prstGeom>
          <a:noFill/>
          <a:ln w="9525" algn="ctr">
            <a:noFill/>
            <a:miter lim="800000"/>
            <a:headEnd/>
            <a:tailEnd/>
          </a:ln>
        </p:spPr>
      </p:pic>
      <p:pic>
        <p:nvPicPr>
          <p:cNvPr id="16393" name="Picture 14" descr="canadagooseattackSM"/>
          <p:cNvPicPr>
            <a:picLocks noChangeAspect="1" noChangeArrowheads="1"/>
          </p:cNvPicPr>
          <p:nvPr/>
        </p:nvPicPr>
        <p:blipFill>
          <a:blip r:embed="rId7" cstate="print"/>
          <a:srcRect/>
          <a:stretch>
            <a:fillRect/>
          </a:stretch>
        </p:blipFill>
        <p:spPr bwMode="auto">
          <a:xfrm>
            <a:off x="6621462" y="2971800"/>
            <a:ext cx="2522538" cy="2724150"/>
          </a:xfrm>
          <a:prstGeom prst="rect">
            <a:avLst/>
          </a:prstGeom>
          <a:noFill/>
          <a:ln w="9525">
            <a:noFill/>
            <a:miter lim="800000"/>
            <a:headEnd/>
            <a:tailEnd/>
          </a:ln>
        </p:spPr>
      </p:pic>
      <p:pic>
        <p:nvPicPr>
          <p:cNvPr id="16394" name="Picture 15" descr="C:\Documents and Settings\spreusser\Desktop\Pics of nycom\505 LJ KCI 7 engine.JPG"/>
          <p:cNvPicPr>
            <a:picLocks noChangeAspect="1" noChangeArrowheads="1"/>
          </p:cNvPicPr>
          <p:nvPr/>
        </p:nvPicPr>
        <p:blipFill>
          <a:blip r:embed="rId8" cstate="print"/>
          <a:srcRect/>
          <a:stretch>
            <a:fillRect/>
          </a:stretch>
        </p:blipFill>
        <p:spPr bwMode="auto">
          <a:xfrm>
            <a:off x="3581400" y="1143000"/>
            <a:ext cx="2641600" cy="1981200"/>
          </a:xfrm>
          <a:prstGeom prst="rect">
            <a:avLst/>
          </a:prstGeom>
          <a:noFill/>
          <a:ln w="9525">
            <a:noFill/>
            <a:miter lim="800000"/>
            <a:headEnd/>
            <a:tailEnd/>
          </a:ln>
        </p:spPr>
      </p:pic>
      <p:pic>
        <p:nvPicPr>
          <p:cNvPr id="75778" name="Picture 2" descr="http://www.dpd.cdc.gov/DPDX/images/ParasiteImages/A-F/Cercarial_dermatitis/Cercarial_LifeCycle.gif"/>
          <p:cNvPicPr>
            <a:picLocks noChangeAspect="1" noChangeArrowheads="1"/>
          </p:cNvPicPr>
          <p:nvPr/>
        </p:nvPicPr>
        <p:blipFill>
          <a:blip r:embed="rId9" cstate="print"/>
          <a:srcRect/>
          <a:stretch>
            <a:fillRect/>
          </a:stretch>
        </p:blipFill>
        <p:spPr bwMode="auto">
          <a:xfrm>
            <a:off x="6324600" y="609600"/>
            <a:ext cx="2819400" cy="2254250"/>
          </a:xfrm>
          <a:prstGeom prst="rect">
            <a:avLst/>
          </a:prstGeom>
          <a:noFill/>
        </p:spPr>
      </p:pic>
      <p:pic>
        <p:nvPicPr>
          <p:cNvPr id="75779" name="Picture 3" descr="I:\Project Files\Images and Presentations\Goose Pictures\miscgeese\Feces2 - Nassau Parks Sep 05.jpg"/>
          <p:cNvPicPr>
            <a:picLocks noChangeAspect="1" noChangeArrowheads="1"/>
          </p:cNvPicPr>
          <p:nvPr/>
        </p:nvPicPr>
        <p:blipFill>
          <a:blip r:embed="rId10" cstate="print"/>
          <a:srcRect/>
          <a:stretch>
            <a:fillRect/>
          </a:stretch>
        </p:blipFill>
        <p:spPr bwMode="auto">
          <a:xfrm>
            <a:off x="1143000" y="4114800"/>
            <a:ext cx="2438400" cy="1581150"/>
          </a:xfrm>
          <a:prstGeom prst="rect">
            <a:avLst/>
          </a:prstGeo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print"/>
          <a:srcRect/>
          <a:stretch>
            <a:fillRect/>
          </a:stretch>
        </p:blipFill>
        <p:spPr bwMode="auto">
          <a:xfrm>
            <a:off x="228600" y="5943600"/>
            <a:ext cx="3200400" cy="530225"/>
          </a:xfrm>
          <a:prstGeom prst="rect">
            <a:avLst/>
          </a:prstGeom>
          <a:noFill/>
          <a:ln w="9525">
            <a:noFill/>
            <a:miter lim="800000"/>
            <a:headEnd/>
            <a:tailEnd/>
          </a:ln>
        </p:spPr>
      </p:pic>
      <p:pic>
        <p:nvPicPr>
          <p:cNvPr id="14339" name="Picture 3"/>
          <p:cNvPicPr>
            <a:picLocks noChangeAspect="1" noChangeArrowheads="1"/>
          </p:cNvPicPr>
          <p:nvPr/>
        </p:nvPicPr>
        <p:blipFill>
          <a:blip r:embed="rId4" cstate="print"/>
          <a:srcRect/>
          <a:stretch>
            <a:fillRect/>
          </a:stretch>
        </p:blipFill>
        <p:spPr bwMode="auto">
          <a:xfrm>
            <a:off x="6629400" y="6361113"/>
            <a:ext cx="2147888" cy="300037"/>
          </a:xfrm>
          <a:prstGeom prst="rect">
            <a:avLst/>
          </a:prstGeom>
          <a:noFill/>
          <a:ln w="9525">
            <a:noFill/>
            <a:miter lim="800000"/>
            <a:headEnd/>
            <a:tailEnd/>
          </a:ln>
        </p:spPr>
      </p:pic>
      <p:pic>
        <p:nvPicPr>
          <p:cNvPr id="14340" name="Picture 4"/>
          <p:cNvPicPr>
            <a:picLocks noChangeAspect="1" noChangeArrowheads="1"/>
          </p:cNvPicPr>
          <p:nvPr/>
        </p:nvPicPr>
        <p:blipFill>
          <a:blip r:embed="rId5" cstate="print"/>
          <a:srcRect/>
          <a:stretch>
            <a:fillRect/>
          </a:stretch>
        </p:blipFill>
        <p:spPr bwMode="auto">
          <a:xfrm>
            <a:off x="6626225" y="5943600"/>
            <a:ext cx="460375" cy="315913"/>
          </a:xfrm>
          <a:prstGeom prst="rect">
            <a:avLst/>
          </a:prstGeom>
          <a:noFill/>
          <a:ln w="9525">
            <a:noFill/>
            <a:miter lim="800000"/>
            <a:headEnd/>
            <a:tailEnd/>
          </a:ln>
        </p:spPr>
      </p:pic>
      <p:pic>
        <p:nvPicPr>
          <p:cNvPr id="14341" name="Picture 5" descr="gaggle"/>
          <p:cNvPicPr>
            <a:picLocks noChangeAspect="1" noChangeArrowheads="1"/>
          </p:cNvPicPr>
          <p:nvPr/>
        </p:nvPicPr>
        <p:blipFill>
          <a:blip r:embed="rId6" cstate="print"/>
          <a:srcRect/>
          <a:stretch>
            <a:fillRect/>
          </a:stretch>
        </p:blipFill>
        <p:spPr bwMode="auto">
          <a:xfrm>
            <a:off x="457200" y="838200"/>
            <a:ext cx="2819400" cy="2819400"/>
          </a:xfrm>
          <a:prstGeom prst="rect">
            <a:avLst/>
          </a:prstGeom>
          <a:noFill/>
          <a:ln w="9525">
            <a:noFill/>
            <a:miter lim="800000"/>
            <a:headEnd/>
            <a:tailEnd/>
          </a:ln>
        </p:spPr>
      </p:pic>
      <p:sp>
        <p:nvSpPr>
          <p:cNvPr id="14342" name="AutoShape 6"/>
          <p:cNvSpPr>
            <a:spLocks noChangeArrowheads="1"/>
          </p:cNvSpPr>
          <p:nvPr/>
        </p:nvSpPr>
        <p:spPr bwMode="auto">
          <a:xfrm>
            <a:off x="3429000" y="152400"/>
            <a:ext cx="2057400" cy="1752600"/>
          </a:xfrm>
          <a:prstGeom prst="irregularSeal1">
            <a:avLst/>
          </a:prstGeom>
          <a:noFill/>
          <a:ln w="31750">
            <a:solidFill>
              <a:schemeClr val="hlink"/>
            </a:solidFill>
            <a:miter lim="800000"/>
            <a:headEnd/>
            <a:tailEnd/>
          </a:ln>
        </p:spPr>
        <p:txBody>
          <a:bodyPr wrap="none" anchor="ctr"/>
          <a:lstStyle/>
          <a:p>
            <a:endParaRPr lang="en-US" dirty="0"/>
          </a:p>
        </p:txBody>
      </p:sp>
      <p:sp>
        <p:nvSpPr>
          <p:cNvPr id="14343" name="Text Box 7"/>
          <p:cNvSpPr txBox="1">
            <a:spLocks noChangeArrowheads="1"/>
          </p:cNvSpPr>
          <p:nvPr/>
        </p:nvSpPr>
        <p:spPr bwMode="auto">
          <a:xfrm>
            <a:off x="3810000" y="838200"/>
            <a:ext cx="1219200" cy="336550"/>
          </a:xfrm>
          <a:prstGeom prst="rect">
            <a:avLst/>
          </a:prstGeom>
          <a:noFill/>
          <a:ln w="9525">
            <a:noFill/>
            <a:miter lim="800000"/>
            <a:headEnd/>
            <a:tailEnd/>
          </a:ln>
        </p:spPr>
        <p:txBody>
          <a:bodyPr>
            <a:spAutoFit/>
          </a:bodyPr>
          <a:lstStyle/>
          <a:p>
            <a:pPr algn="ctr"/>
            <a:r>
              <a:rPr lang="en-US" sz="1600" b="1" dirty="0">
                <a:solidFill>
                  <a:srgbClr val="009999"/>
                </a:solidFill>
              </a:rPr>
              <a:t>Conflict!</a:t>
            </a:r>
          </a:p>
        </p:txBody>
      </p:sp>
      <p:sp>
        <p:nvSpPr>
          <p:cNvPr id="14344" name="AutoShape 8"/>
          <p:cNvSpPr>
            <a:spLocks noChangeArrowheads="1"/>
          </p:cNvSpPr>
          <p:nvPr/>
        </p:nvSpPr>
        <p:spPr bwMode="auto">
          <a:xfrm>
            <a:off x="3810000" y="2133600"/>
            <a:ext cx="1066800" cy="1066800"/>
          </a:xfrm>
          <a:prstGeom prst="plus">
            <a:avLst>
              <a:gd name="adj" fmla="val 25000"/>
            </a:avLst>
          </a:prstGeom>
          <a:solidFill>
            <a:schemeClr val="bg2"/>
          </a:solidFill>
          <a:ln w="9525">
            <a:solidFill>
              <a:schemeClr val="tx1"/>
            </a:solidFill>
            <a:miter lim="800000"/>
            <a:headEnd/>
            <a:tailEnd/>
          </a:ln>
        </p:spPr>
        <p:txBody>
          <a:bodyPr wrap="none" anchor="ctr"/>
          <a:lstStyle/>
          <a:p>
            <a:pPr algn="ctr">
              <a:spcBef>
                <a:spcPct val="0"/>
              </a:spcBef>
            </a:pPr>
            <a:endParaRPr lang="en-US" dirty="0">
              <a:solidFill>
                <a:srgbClr val="FFFF00"/>
              </a:solidFill>
            </a:endParaRPr>
          </a:p>
        </p:txBody>
      </p:sp>
      <p:pic>
        <p:nvPicPr>
          <p:cNvPr id="14345" name="Picture 9" descr="MPj04230580000[1]"/>
          <p:cNvPicPr>
            <a:picLocks noChangeAspect="1" noChangeArrowheads="1"/>
          </p:cNvPicPr>
          <p:nvPr/>
        </p:nvPicPr>
        <p:blipFill>
          <a:blip r:embed="rId7" cstate="print"/>
          <a:srcRect/>
          <a:stretch>
            <a:fillRect/>
          </a:stretch>
        </p:blipFill>
        <p:spPr bwMode="auto">
          <a:xfrm>
            <a:off x="5562600" y="838200"/>
            <a:ext cx="2819400" cy="2819400"/>
          </a:xfrm>
          <a:prstGeom prst="rect">
            <a:avLst/>
          </a:prstGeom>
          <a:noFill/>
          <a:ln w="9525">
            <a:noFill/>
            <a:miter lim="800000"/>
            <a:headEnd/>
            <a:tailEnd/>
          </a:ln>
        </p:spPr>
      </p:pic>
      <p:sp>
        <p:nvSpPr>
          <p:cNvPr id="14346" name="Rectangle 10"/>
          <p:cNvSpPr>
            <a:spLocks noChangeArrowheads="1"/>
          </p:cNvSpPr>
          <p:nvPr/>
        </p:nvSpPr>
        <p:spPr bwMode="auto">
          <a:xfrm>
            <a:off x="381000" y="3657600"/>
            <a:ext cx="2298700" cy="366713"/>
          </a:xfrm>
          <a:prstGeom prst="rect">
            <a:avLst/>
          </a:prstGeom>
          <a:noFill/>
          <a:ln w="9525">
            <a:noFill/>
            <a:miter lim="800000"/>
            <a:headEnd/>
            <a:tailEnd/>
          </a:ln>
        </p:spPr>
        <p:txBody>
          <a:bodyPr wrap="none" anchor="ctr">
            <a:spAutoFit/>
          </a:bodyPr>
          <a:lstStyle/>
          <a:p>
            <a:pPr>
              <a:spcBef>
                <a:spcPct val="0"/>
              </a:spcBef>
            </a:pPr>
            <a:r>
              <a:rPr lang="en-US" sz="900" dirty="0"/>
              <a:t>Photos: Visual Media Services, </a:t>
            </a:r>
            <a:r>
              <a:rPr lang="en-US" sz="900" dirty="0" err="1"/>
              <a:t>Fermilab</a:t>
            </a:r>
            <a:r>
              <a:rPr lang="en-US" dirty="0"/>
              <a:t> </a:t>
            </a:r>
          </a:p>
        </p:txBody>
      </p:sp>
      <p:sp>
        <p:nvSpPr>
          <p:cNvPr id="14347" name="Rectangle 11"/>
          <p:cNvSpPr>
            <a:spLocks noChangeArrowheads="1"/>
          </p:cNvSpPr>
          <p:nvPr/>
        </p:nvSpPr>
        <p:spPr bwMode="auto">
          <a:xfrm>
            <a:off x="1828800" y="4419600"/>
            <a:ext cx="1066800" cy="1524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14348" name="Rectangle 12"/>
          <p:cNvSpPr>
            <a:spLocks noChangeArrowheads="1"/>
          </p:cNvSpPr>
          <p:nvPr/>
        </p:nvSpPr>
        <p:spPr bwMode="auto">
          <a:xfrm>
            <a:off x="1827213" y="4643438"/>
            <a:ext cx="1069975" cy="155575"/>
          </a:xfrm>
          <a:prstGeom prst="rect">
            <a:avLst/>
          </a:prstGeom>
          <a:solidFill>
            <a:schemeClr val="bg2"/>
          </a:solidFill>
          <a:ln w="9525">
            <a:solidFill>
              <a:schemeClr val="tx1"/>
            </a:solidFill>
            <a:miter lim="800000"/>
            <a:headEnd/>
            <a:tailEnd/>
          </a:ln>
        </p:spPr>
        <p:txBody>
          <a:bodyPr wrap="none" anchor="ctr"/>
          <a:lstStyle/>
          <a:p>
            <a:endParaRPr lang="en-US"/>
          </a:p>
        </p:txBody>
      </p:sp>
      <p:pic>
        <p:nvPicPr>
          <p:cNvPr id="14349" name="Picture 13" descr="poop"/>
          <p:cNvPicPr>
            <a:picLocks noChangeAspect="1" noChangeArrowheads="1"/>
          </p:cNvPicPr>
          <p:nvPr/>
        </p:nvPicPr>
        <p:blipFill>
          <a:blip r:embed="rId8" cstate="print"/>
          <a:srcRect/>
          <a:stretch>
            <a:fillRect/>
          </a:stretch>
        </p:blipFill>
        <p:spPr bwMode="auto">
          <a:xfrm>
            <a:off x="3124200" y="3810000"/>
            <a:ext cx="2667000" cy="1858963"/>
          </a:xfrm>
          <a:prstGeom prst="rect">
            <a:avLst/>
          </a:prstGeom>
          <a:noFill/>
          <a:ln w="9525">
            <a:noFill/>
            <a:miter lim="800000"/>
            <a:headEnd/>
            <a:tailEnd/>
          </a:ln>
        </p:spPr>
      </p:pic>
      <p:sp>
        <p:nvSpPr>
          <p:cNvPr id="14350" name="Rectangle 14"/>
          <p:cNvSpPr>
            <a:spLocks noChangeArrowheads="1"/>
          </p:cNvSpPr>
          <p:nvPr/>
        </p:nvSpPr>
        <p:spPr bwMode="auto">
          <a:xfrm>
            <a:off x="6096000" y="3733800"/>
            <a:ext cx="2667000" cy="2281238"/>
          </a:xfrm>
          <a:prstGeom prst="rect">
            <a:avLst/>
          </a:prstGeom>
          <a:noFill/>
          <a:ln w="9525">
            <a:noFill/>
            <a:miter lim="800000"/>
            <a:headEnd/>
            <a:tailEnd/>
          </a:ln>
        </p:spPr>
        <p:txBody>
          <a:bodyPr>
            <a:spAutoFit/>
          </a:bodyPr>
          <a:lstStyle/>
          <a:p>
            <a:pPr algn="ctr"/>
            <a:r>
              <a:rPr lang="en-US">
                <a:solidFill>
                  <a:schemeClr val="bg2"/>
                </a:solidFill>
                <a:latin typeface="Britannic Bold" pitchFamily="34" charset="0"/>
              </a:rPr>
              <a:t>A </a:t>
            </a:r>
            <a:r>
              <a:rPr lang="en-US" sz="1400">
                <a:solidFill>
                  <a:schemeClr val="bg2"/>
                </a:solidFill>
                <a:latin typeface="Britannic Bold" pitchFamily="34" charset="0"/>
              </a:rPr>
              <a:t>goose puts out at least 1.5 to almost 2 pounds of manure a day.</a:t>
            </a:r>
          </a:p>
          <a:p>
            <a:pPr algn="ctr"/>
            <a:r>
              <a:rPr lang="en-US" sz="1400">
                <a:solidFill>
                  <a:schemeClr val="bg2"/>
                </a:solidFill>
                <a:latin typeface="Britannic Bold" pitchFamily="34" charset="0"/>
              </a:rPr>
              <a:t> (Kear, Janet.  1963.  The agricultural importance of wild goose droppings.  Wildlife Trust Annual Report 14:72 – 77)</a:t>
            </a:r>
          </a:p>
          <a:p>
            <a:endParaRPr lang="en-US" sz="1400">
              <a:solidFill>
                <a:schemeClr val="bg2"/>
              </a:solidFill>
              <a:latin typeface="Britannic Bold"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228600" y="5943600"/>
            <a:ext cx="3200400" cy="530225"/>
          </a:xfrm>
          <a:prstGeom prst="rect">
            <a:avLst/>
          </a:prstGeom>
          <a:noFill/>
          <a:ln w="9525">
            <a:noFill/>
            <a:miter lim="800000"/>
            <a:headEnd/>
            <a:tailEnd/>
          </a:ln>
        </p:spPr>
      </p:pic>
      <p:pic>
        <p:nvPicPr>
          <p:cNvPr id="18435" name="Picture 3"/>
          <p:cNvPicPr>
            <a:picLocks noChangeAspect="1" noChangeArrowheads="1"/>
          </p:cNvPicPr>
          <p:nvPr/>
        </p:nvPicPr>
        <p:blipFill>
          <a:blip r:embed="rId4" cstate="print"/>
          <a:srcRect/>
          <a:stretch>
            <a:fillRect/>
          </a:stretch>
        </p:blipFill>
        <p:spPr bwMode="auto">
          <a:xfrm>
            <a:off x="6629400" y="6361113"/>
            <a:ext cx="2147888" cy="300037"/>
          </a:xfrm>
          <a:prstGeom prst="rect">
            <a:avLst/>
          </a:prstGeom>
          <a:noFill/>
          <a:ln w="9525">
            <a:noFill/>
            <a:miter lim="800000"/>
            <a:headEnd/>
            <a:tailEnd/>
          </a:ln>
        </p:spPr>
      </p:pic>
      <p:pic>
        <p:nvPicPr>
          <p:cNvPr id="18436" name="Picture 4"/>
          <p:cNvPicPr>
            <a:picLocks noChangeAspect="1" noChangeArrowheads="1"/>
          </p:cNvPicPr>
          <p:nvPr/>
        </p:nvPicPr>
        <p:blipFill>
          <a:blip r:embed="rId5" cstate="print"/>
          <a:srcRect/>
          <a:stretch>
            <a:fillRect/>
          </a:stretch>
        </p:blipFill>
        <p:spPr bwMode="auto">
          <a:xfrm>
            <a:off x="6626225" y="5943600"/>
            <a:ext cx="460375" cy="315913"/>
          </a:xfrm>
          <a:prstGeom prst="rect">
            <a:avLst/>
          </a:prstGeom>
          <a:noFill/>
          <a:ln w="9525">
            <a:noFill/>
            <a:miter lim="800000"/>
            <a:headEnd/>
            <a:tailEnd/>
          </a:ln>
        </p:spPr>
      </p:pic>
      <p:graphicFrame>
        <p:nvGraphicFramePr>
          <p:cNvPr id="5" name="Chart 4"/>
          <p:cNvGraphicFramePr>
            <a:graphicFrameLocks/>
          </p:cNvGraphicFramePr>
          <p:nvPr>
            <p:extLst>
              <p:ext uri="{D42A27DB-BD31-4B8C-83A1-F6EECF244321}">
                <p14:modId xmlns:p14="http://schemas.microsoft.com/office/powerpoint/2010/main" val="4060985129"/>
              </p:ext>
            </p:extLst>
          </p:nvPr>
        </p:nvGraphicFramePr>
        <p:xfrm>
          <a:off x="457200" y="1178818"/>
          <a:ext cx="7924800" cy="4383781"/>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p:cNvSpPr txBox="1"/>
          <p:nvPr/>
        </p:nvSpPr>
        <p:spPr>
          <a:xfrm>
            <a:off x="457200" y="0"/>
            <a:ext cx="9677400" cy="1077218"/>
          </a:xfrm>
          <a:prstGeom prst="rect">
            <a:avLst/>
          </a:prstGeom>
          <a:noFill/>
        </p:spPr>
        <p:txBody>
          <a:bodyPr wrap="square" rtlCol="0">
            <a:spAutoFit/>
          </a:bodyPr>
          <a:lstStyle/>
          <a:p>
            <a:r>
              <a:rPr lang="en-US" sz="3200" dirty="0" smtClean="0"/>
              <a:t>Great </a:t>
            </a:r>
            <a:r>
              <a:rPr lang="en-US" sz="3200" dirty="0" smtClean="0"/>
              <a:t>Lakes </a:t>
            </a:r>
            <a:r>
              <a:rPr lang="en-US" sz="3200" dirty="0" smtClean="0"/>
              <a:t>Restoration </a:t>
            </a:r>
            <a:r>
              <a:rPr lang="en-US" sz="3200" dirty="0" smtClean="0"/>
              <a:t>Initiative: 			 Improving </a:t>
            </a:r>
            <a:r>
              <a:rPr lang="en-US" sz="3200" dirty="0" smtClean="0"/>
              <a:t>Water Quality within the Watersheds</a:t>
            </a:r>
            <a:endParaRPr lang="en-US" sz="3200" dirty="0"/>
          </a:p>
        </p:txBody>
      </p:sp>
    </p:spTree>
    <p:extLst>
      <p:ext uri="{BB962C8B-B14F-4D97-AF65-F5344CB8AC3E}">
        <p14:creationId xmlns:p14="http://schemas.microsoft.com/office/powerpoint/2010/main" val="326136118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228600" y="5943600"/>
            <a:ext cx="3200400" cy="530225"/>
          </a:xfrm>
          <a:prstGeom prst="rect">
            <a:avLst/>
          </a:prstGeom>
          <a:noFill/>
          <a:ln w="9525">
            <a:noFill/>
            <a:miter lim="800000"/>
            <a:headEnd/>
            <a:tailEnd/>
          </a:ln>
        </p:spPr>
      </p:pic>
      <p:pic>
        <p:nvPicPr>
          <p:cNvPr id="18435" name="Picture 3"/>
          <p:cNvPicPr>
            <a:picLocks noChangeAspect="1" noChangeArrowheads="1"/>
          </p:cNvPicPr>
          <p:nvPr/>
        </p:nvPicPr>
        <p:blipFill>
          <a:blip r:embed="rId4" cstate="print"/>
          <a:srcRect/>
          <a:stretch>
            <a:fillRect/>
          </a:stretch>
        </p:blipFill>
        <p:spPr bwMode="auto">
          <a:xfrm>
            <a:off x="6629400" y="6361113"/>
            <a:ext cx="2147888" cy="300037"/>
          </a:xfrm>
          <a:prstGeom prst="rect">
            <a:avLst/>
          </a:prstGeom>
          <a:noFill/>
          <a:ln w="9525">
            <a:noFill/>
            <a:miter lim="800000"/>
            <a:headEnd/>
            <a:tailEnd/>
          </a:ln>
        </p:spPr>
      </p:pic>
      <p:pic>
        <p:nvPicPr>
          <p:cNvPr id="18436" name="Picture 4"/>
          <p:cNvPicPr>
            <a:picLocks noChangeAspect="1" noChangeArrowheads="1"/>
          </p:cNvPicPr>
          <p:nvPr/>
        </p:nvPicPr>
        <p:blipFill>
          <a:blip r:embed="rId5" cstate="print"/>
          <a:srcRect/>
          <a:stretch>
            <a:fillRect/>
          </a:stretch>
        </p:blipFill>
        <p:spPr bwMode="auto">
          <a:xfrm>
            <a:off x="6626225" y="5943600"/>
            <a:ext cx="460375" cy="315913"/>
          </a:xfrm>
          <a:prstGeom prst="rect">
            <a:avLst/>
          </a:prstGeom>
          <a:noFill/>
          <a:ln w="9525">
            <a:noFill/>
            <a:miter lim="800000"/>
            <a:headEnd/>
            <a:tailEnd/>
          </a:ln>
        </p:spPr>
      </p:pic>
      <p:sp>
        <p:nvSpPr>
          <p:cNvPr id="2" name="TextBox 1"/>
          <p:cNvSpPr txBox="1"/>
          <p:nvPr/>
        </p:nvSpPr>
        <p:spPr>
          <a:xfrm>
            <a:off x="609600" y="56288"/>
            <a:ext cx="4419600" cy="584775"/>
          </a:xfrm>
          <a:prstGeom prst="rect">
            <a:avLst/>
          </a:prstGeom>
          <a:noFill/>
        </p:spPr>
        <p:txBody>
          <a:bodyPr wrap="square" rtlCol="0">
            <a:spAutoFit/>
          </a:bodyPr>
          <a:lstStyle/>
          <a:p>
            <a:r>
              <a:rPr lang="en-US" sz="3200" dirty="0" smtClean="0"/>
              <a:t>Water Quality Impacts</a:t>
            </a:r>
            <a:endParaRPr lang="en-US" sz="3200"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0" y="56288"/>
            <a:ext cx="9144000" cy="6858000"/>
          </a:xfrm>
          <a:prstGeom prst="rect">
            <a:avLst/>
          </a:prstGeom>
        </p:spPr>
      </p:pic>
      <p:sp>
        <p:nvSpPr>
          <p:cNvPr id="9" name="Content Placeholder 7"/>
          <p:cNvSpPr txBox="1">
            <a:spLocks/>
          </p:cNvSpPr>
          <p:nvPr/>
        </p:nvSpPr>
        <p:spPr>
          <a:xfrm>
            <a:off x="6013450" y="1317688"/>
            <a:ext cx="2660650" cy="157233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160" kern="0" dirty="0" smtClean="0">
                <a:latin typeface="Arial" pitchFamily="34" charset="0"/>
                <a:cs typeface="Arial" pitchFamily="34" charset="0"/>
              </a:rPr>
              <a:t>Salmonella</a:t>
            </a:r>
          </a:p>
          <a:p>
            <a:r>
              <a:rPr lang="en-US" sz="2160" kern="0" dirty="0" smtClean="0">
                <a:latin typeface="Arial" pitchFamily="34" charset="0"/>
                <a:cs typeface="Arial" pitchFamily="34" charset="0"/>
              </a:rPr>
              <a:t>E. Coli</a:t>
            </a:r>
          </a:p>
          <a:p>
            <a:r>
              <a:rPr lang="en-US" sz="2160" kern="0" dirty="0" err="1" smtClean="0">
                <a:latin typeface="Arial" pitchFamily="34" charset="0"/>
                <a:cs typeface="Arial" pitchFamily="34" charset="0"/>
              </a:rPr>
              <a:t>Camplyobacter</a:t>
            </a:r>
            <a:endParaRPr lang="en-US" sz="2160" kern="0" dirty="0" smtClean="0">
              <a:latin typeface="Arial" pitchFamily="34" charset="0"/>
              <a:cs typeface="Arial" pitchFamily="34" charset="0"/>
            </a:endParaRPr>
          </a:p>
          <a:p>
            <a:r>
              <a:rPr lang="en-US" sz="2160" kern="0" dirty="0" smtClean="0">
                <a:latin typeface="Arial" pitchFamily="34" charset="0"/>
                <a:cs typeface="Arial" pitchFamily="34" charset="0"/>
              </a:rPr>
              <a:t>Cryptosporidium</a:t>
            </a:r>
          </a:p>
          <a:p>
            <a:pPr marL="0" indent="0">
              <a:buNone/>
            </a:pPr>
            <a:endParaRPr lang="en-US" kern="0" dirty="0"/>
          </a:p>
        </p:txBody>
      </p:sp>
      <p:sp>
        <p:nvSpPr>
          <p:cNvPr id="7" name="TextBox 6"/>
          <p:cNvSpPr txBox="1"/>
          <p:nvPr/>
        </p:nvSpPr>
        <p:spPr>
          <a:xfrm>
            <a:off x="25400" y="148378"/>
            <a:ext cx="5638800" cy="830997"/>
          </a:xfrm>
          <a:prstGeom prst="rect">
            <a:avLst/>
          </a:prstGeom>
          <a:noFill/>
        </p:spPr>
        <p:txBody>
          <a:bodyPr wrap="square" rtlCol="0">
            <a:spAutoFit/>
          </a:bodyPr>
          <a:lstStyle/>
          <a:p>
            <a:r>
              <a:rPr lang="en-US" sz="2400" dirty="0" smtClean="0"/>
              <a:t>Goose Fecal Contamination of Water Supply and Swimming Beaches</a:t>
            </a:r>
            <a:endParaRPr lang="en-US" sz="2400" dirty="0"/>
          </a:p>
        </p:txBody>
      </p:sp>
      <p:sp>
        <p:nvSpPr>
          <p:cNvPr id="8" name="TextBox 7"/>
          <p:cNvSpPr txBox="1"/>
          <p:nvPr/>
        </p:nvSpPr>
        <p:spPr>
          <a:xfrm>
            <a:off x="2667000" y="1317688"/>
            <a:ext cx="3451225" cy="430887"/>
          </a:xfrm>
          <a:prstGeom prst="rect">
            <a:avLst/>
          </a:prstGeom>
          <a:noFill/>
        </p:spPr>
        <p:txBody>
          <a:bodyPr wrap="square" rtlCol="0">
            <a:spAutoFit/>
          </a:bodyPr>
          <a:lstStyle/>
          <a:p>
            <a:r>
              <a:rPr lang="en-US" sz="2200" dirty="0" smtClean="0"/>
              <a:t>Goose feces can contain:</a:t>
            </a:r>
            <a:endParaRPr lang="en-US" sz="2200" dirty="0"/>
          </a:p>
        </p:txBody>
      </p:sp>
    </p:spTree>
    <p:extLst>
      <p:ext uri="{BB962C8B-B14F-4D97-AF65-F5344CB8AC3E}">
        <p14:creationId xmlns:p14="http://schemas.microsoft.com/office/powerpoint/2010/main" val="278147721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a:stretch>
            <a:fillRect/>
          </a:stretch>
        </p:blipFill>
        <p:spPr bwMode="auto">
          <a:xfrm>
            <a:off x="228600" y="5943600"/>
            <a:ext cx="3200400" cy="530225"/>
          </a:xfrm>
          <a:prstGeom prst="rect">
            <a:avLst/>
          </a:prstGeom>
          <a:noFill/>
          <a:ln w="9525">
            <a:noFill/>
            <a:miter lim="800000"/>
            <a:headEnd/>
            <a:tailEnd/>
          </a:ln>
        </p:spPr>
      </p:pic>
      <p:pic>
        <p:nvPicPr>
          <p:cNvPr id="35843" name="Picture 3"/>
          <p:cNvPicPr>
            <a:picLocks noChangeAspect="1" noChangeArrowheads="1"/>
          </p:cNvPicPr>
          <p:nvPr/>
        </p:nvPicPr>
        <p:blipFill>
          <a:blip r:embed="rId4" cstate="print"/>
          <a:srcRect/>
          <a:stretch>
            <a:fillRect/>
          </a:stretch>
        </p:blipFill>
        <p:spPr bwMode="auto">
          <a:xfrm>
            <a:off x="6629400" y="6361113"/>
            <a:ext cx="2147888" cy="300037"/>
          </a:xfrm>
          <a:prstGeom prst="rect">
            <a:avLst/>
          </a:prstGeom>
          <a:noFill/>
          <a:ln w="9525">
            <a:noFill/>
            <a:miter lim="800000"/>
            <a:headEnd/>
            <a:tailEnd/>
          </a:ln>
        </p:spPr>
      </p:pic>
      <p:pic>
        <p:nvPicPr>
          <p:cNvPr id="35844" name="Picture 4"/>
          <p:cNvPicPr>
            <a:picLocks noChangeAspect="1" noChangeArrowheads="1"/>
          </p:cNvPicPr>
          <p:nvPr/>
        </p:nvPicPr>
        <p:blipFill>
          <a:blip r:embed="rId5" cstate="print"/>
          <a:srcRect/>
          <a:stretch>
            <a:fillRect/>
          </a:stretch>
        </p:blipFill>
        <p:spPr bwMode="auto">
          <a:xfrm>
            <a:off x="6626225" y="5943600"/>
            <a:ext cx="460375" cy="315913"/>
          </a:xfrm>
          <a:prstGeom prst="rect">
            <a:avLst/>
          </a:prstGeom>
          <a:noFill/>
          <a:ln w="9525">
            <a:noFill/>
            <a:miter lim="800000"/>
            <a:headEnd/>
            <a:tailEnd/>
          </a:ln>
        </p:spPr>
      </p:pic>
      <p:pic>
        <p:nvPicPr>
          <p:cNvPr id="12" name="Picture 7" descr="goose&amp;swan600"/>
          <p:cNvPicPr>
            <a:picLocks noChangeAspect="1" noChangeArrowheads="1"/>
          </p:cNvPicPr>
          <p:nvPr/>
        </p:nvPicPr>
        <p:blipFill>
          <a:blip r:embed="rId6" cstate="print"/>
          <a:srcRect/>
          <a:stretch>
            <a:fillRect/>
          </a:stretch>
        </p:blipFill>
        <p:spPr bwMode="auto">
          <a:xfrm>
            <a:off x="27280" y="1143000"/>
            <a:ext cx="5265144" cy="3444875"/>
          </a:xfrm>
          <a:prstGeom prst="rect">
            <a:avLst/>
          </a:prstGeom>
          <a:noFill/>
          <a:ln w="9525">
            <a:noFill/>
            <a:miter lim="800000"/>
            <a:headEnd/>
            <a:tailEnd/>
          </a:ln>
        </p:spPr>
      </p:pic>
      <p:sp>
        <p:nvSpPr>
          <p:cNvPr id="13" name="TextBox 12"/>
          <p:cNvSpPr txBox="1"/>
          <p:nvPr/>
        </p:nvSpPr>
        <p:spPr>
          <a:xfrm>
            <a:off x="228600" y="0"/>
            <a:ext cx="8382000" cy="1107996"/>
          </a:xfrm>
          <a:prstGeom prst="rect">
            <a:avLst/>
          </a:prstGeom>
          <a:noFill/>
        </p:spPr>
        <p:txBody>
          <a:bodyPr wrap="square" rtlCol="0">
            <a:spAutoFit/>
          </a:bodyPr>
          <a:lstStyle/>
          <a:p>
            <a:r>
              <a:rPr lang="en-US" sz="6600" dirty="0" smtClean="0">
                <a:latin typeface="Arial Narrow" pitchFamily="34" charset="0"/>
              </a:rPr>
              <a:t>What doesn't work:</a:t>
            </a:r>
            <a:endParaRPr lang="en-US" sz="6600" dirty="0">
              <a:latin typeface="Arial Narrow" pitchFamily="34" charset="0"/>
            </a:endParaRPr>
          </a:p>
        </p:txBody>
      </p:sp>
      <p:pic>
        <p:nvPicPr>
          <p:cNvPr id="107522" name="Picture 2" descr="C:\Documents and Settings\rzega.WE\Desktop\Geese\random photos\Dog shilouette not working.JPG"/>
          <p:cNvPicPr>
            <a:picLocks noChangeAspect="1" noChangeArrowheads="1"/>
          </p:cNvPicPr>
          <p:nvPr/>
        </p:nvPicPr>
        <p:blipFill>
          <a:blip r:embed="rId7" cstate="print"/>
          <a:srcRect/>
          <a:stretch>
            <a:fillRect/>
          </a:stretch>
        </p:blipFill>
        <p:spPr bwMode="auto">
          <a:xfrm>
            <a:off x="3432275" y="3200401"/>
            <a:ext cx="5711725" cy="3657600"/>
          </a:xfrm>
          <a:prstGeom prst="rect">
            <a:avLst/>
          </a:prstGeom>
          <a:noFill/>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fontScheme name="Blank Presentation">
      <a:majorFont>
        <a:latin typeface="Arial Narrow"/>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2"/>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2D513F"/>
        </a:accent2>
        <a:accent3>
          <a:srgbClr val="FFFFFF"/>
        </a:accent3>
        <a:accent4>
          <a:srgbClr val="000000"/>
        </a:accent4>
        <a:accent5>
          <a:srgbClr val="DAEDEF"/>
        </a:accent5>
        <a:accent6>
          <a:srgbClr val="284938"/>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53150</TotalTime>
  <Words>2267</Words>
  <Application>Microsoft Office PowerPoint</Application>
  <PresentationFormat>On-screen Show (4:3)</PresentationFormat>
  <Paragraphs>312</Paragraphs>
  <Slides>36</Slides>
  <Notes>36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 Unicode MS</vt:lpstr>
      <vt:lpstr>Arial</vt:lpstr>
      <vt:lpstr>Arial Narrow</vt:lpstr>
      <vt:lpstr>Bookman Old Style</vt:lpstr>
      <vt:lpstr>Britannic Bold</vt:lpstr>
      <vt:lpstr>Times</vt:lpstr>
      <vt:lpstr>Times New Roman</vt:lpstr>
      <vt:lpstr>Wingdings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Works?</vt:lpstr>
      <vt:lpstr>PowerPoint Presentation</vt:lpstr>
      <vt:lpstr>PowerPoint Presentation</vt:lpstr>
      <vt:lpstr>PowerPoint Presentation</vt:lpstr>
      <vt:lpstr>PowerPoint Presentation</vt:lpstr>
      <vt:lpstr>Nest Treatment Options</vt:lpstr>
      <vt:lpstr>Where do geese nest??</vt:lpstr>
      <vt:lpstr>PowerPoint Presentation</vt:lpstr>
      <vt:lpstr>PowerPoint Presentation</vt:lpstr>
      <vt:lpstr>PowerPoint Presentation</vt:lpstr>
      <vt:lpstr>PowerPoint Presentation</vt:lpstr>
      <vt:lpstr>PowerPoint Presentation</vt:lpstr>
      <vt:lpstr>Legal Harvest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The USDA can do for you:</vt:lpstr>
      <vt:lpstr>PowerPoint Presentation</vt:lpstr>
    </vt:vector>
  </TitlesOfParts>
  <Company>USDA APHIS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Richard Chipman</dc:creator>
  <cp:lastModifiedBy>Cranker, Carl P - APHIS</cp:lastModifiedBy>
  <cp:revision>923</cp:revision>
  <dcterms:created xsi:type="dcterms:W3CDTF">2008-03-04T17:16:35Z</dcterms:created>
  <dcterms:modified xsi:type="dcterms:W3CDTF">2017-03-25T11:42:38Z</dcterms:modified>
</cp:coreProperties>
</file>