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62" r:id="rId6"/>
    <p:sldId id="264" r:id="rId7"/>
    <p:sldId id="266" r:id="rId8"/>
    <p:sldId id="268" r:id="rId9"/>
    <p:sldId id="271" r:id="rId10"/>
    <p:sldId id="263" r:id="rId11"/>
    <p:sldId id="273" r:id="rId12"/>
    <p:sldId id="261" r:id="rId13"/>
    <p:sldId id="272" r:id="rId14"/>
    <p:sldId id="278" r:id="rId15"/>
    <p:sldId id="275" r:id="rId16"/>
    <p:sldId id="276" r:id="rId17"/>
    <p:sldId id="274" r:id="rId18"/>
    <p:sldId id="279" r:id="rId19"/>
    <p:sldId id="281" r:id="rId20"/>
    <p:sldId id="277" r:id="rId21"/>
    <p:sldId id="260" r:id="rId22"/>
  </p:sldIdLst>
  <p:sldSz cx="9144000" cy="5143500" type="screen16x9"/>
  <p:notesSz cx="6985000" cy="92837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3"/>
    <a:srgbClr val="D2DEEF"/>
    <a:srgbClr val="EAEFF7"/>
    <a:srgbClr val="5B9BD5"/>
    <a:srgbClr val="1F3261"/>
    <a:srgbClr val="2C5234"/>
    <a:srgbClr val="646569"/>
    <a:srgbClr val="007681"/>
    <a:srgbClr val="458993"/>
    <a:srgbClr val="6A8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6224" autoAdjust="0"/>
  </p:normalViewPr>
  <p:slideViewPr>
    <p:cSldViewPr snapToGrid="0">
      <p:cViewPr varScale="1">
        <p:scale>
          <a:sx n="72" d="100"/>
          <a:sy n="72" d="100"/>
        </p:scale>
        <p:origin x="84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77CF3DF-59C6-4329-B11B-CB32CB0E89EE}" type="datetimeFigureOut">
              <a:rPr lang="en-US" smtClean="0"/>
              <a:pPr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FC2745C-974B-44A5-9950-B8B52E817D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7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Breed in northern</a:t>
            </a:r>
            <a:r>
              <a:rPr lang="en-US" baseline="0" dirty="0" smtClean="0"/>
              <a:t> Canada between the Hudson and Ungava bays.</a:t>
            </a:r>
          </a:p>
          <a:p>
            <a:r>
              <a:rPr lang="en-US" baseline="0" dirty="0" smtClean="0"/>
              <a:t>Migrate late October down through NY and are here (or points south) through late March.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4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Breed throughout the Atlantic</a:t>
            </a:r>
            <a:r>
              <a:rPr lang="en-US" baseline="0" dirty="0" smtClean="0"/>
              <a:t> Flyway.  Short distance migrant.  Molt migrate (into lower Ontario).  Will migrate short distances (up to a few hundred miles) in the winter.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Breeding Canada</a:t>
            </a:r>
            <a:r>
              <a:rPr lang="en-US" baseline="0" dirty="0" smtClean="0"/>
              <a:t> geese in New York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7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federal or state permits are needed to scare, herd, or chase away geese by any means, including dogs or noisemakers, as long as no birds are physically harmed.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 addling – requires registration (https://epermits.fws.gov/eRCGR/) annually and reporting – no state permit or registration 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8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 seasons designed to target resident Canada geese.  Seasons</a:t>
            </a:r>
            <a:r>
              <a:rPr lang="en-US" baseline="0" dirty="0" smtClean="0"/>
              <a:t> must end by Sept. 25</a:t>
            </a:r>
            <a:r>
              <a:rPr lang="en-US" baseline="30000" dirty="0" smtClean="0"/>
              <a:t>th</a:t>
            </a:r>
            <a:r>
              <a:rPr lang="en-US" baseline="0" dirty="0" smtClean="0"/>
              <a:t> in NY because research shows that is when the first migratory birds begin to show up.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5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2745C-974B-44A5-9950-B8B52E817D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9144000" cy="137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/>
          <p:cNvSpPr/>
          <p:nvPr userDrawn="1"/>
        </p:nvSpPr>
        <p:spPr>
          <a:xfrm>
            <a:off x="0" y="-2"/>
            <a:ext cx="9144000" cy="3714752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0800000" flipV="1">
            <a:off x="0" y="3790950"/>
            <a:ext cx="9144000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8328" tIns="201168" rIns="0" bIns="274320" rtlCol="0" anchor="t" anchorCtr="0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88004" algn="r"/>
              </a:tabLst>
              <a:defRPr/>
            </a:pPr>
            <a:endParaRPr lang="en-US" sz="14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7386"/>
            <a:ext cx="8401050" cy="110625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28337"/>
            <a:ext cx="8401050" cy="911087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62" y="364331"/>
            <a:ext cx="3529130" cy="9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1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21847"/>
            <a:ext cx="5334000" cy="2702503"/>
          </a:xfrm>
          <a:solidFill>
            <a:srgbClr val="002D73"/>
          </a:solidFill>
        </p:spPr>
        <p:txBody>
          <a:bodyPr lIns="512064" tIns="228600" rIns="365760"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" y="3291840"/>
            <a:ext cx="4511040" cy="89154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 rot="10800000" flipV="1">
            <a:off x="0" y="115493"/>
            <a:ext cx="9144000" cy="220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45720" rIns="274320" rtlCol="0" anchor="ctr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300" algn="r"/>
              </a:tabLst>
              <a:defRPr/>
            </a:pPr>
            <a:r>
              <a:rPr lang="en-US" sz="1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fld id="{6C929F40-DA27-4434-83D4-CC1331048D9E}" type="slidenum">
              <a:rPr lang="en-US" sz="1200" b="1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215504" marR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50300" algn="r"/>
                </a:tabLst>
                <a:defRPr/>
              </a:pPr>
              <a:t>‹#›</a:t>
            </a:fld>
            <a:endParaRPr lang="en-US" sz="1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122" y="4510088"/>
            <a:ext cx="1690354" cy="4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2"/>
            <a:ext cx="8610600" cy="91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428461"/>
            <a:ext cx="4167188" cy="3422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901" y="1428461"/>
            <a:ext cx="4138349" cy="3422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2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3"/>
            <a:ext cx="8610600" cy="919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428461"/>
            <a:ext cx="4035715" cy="61793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2144027"/>
            <a:ext cx="4035715" cy="263485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1800"/>
            </a:lvl1pPr>
            <a:lvl2pPr>
              <a:spcAft>
                <a:spcPts val="300"/>
              </a:spcAft>
              <a:defRPr sz="1800"/>
            </a:lvl2pPr>
            <a:lvl3pPr>
              <a:spcAft>
                <a:spcPts val="300"/>
              </a:spcAft>
              <a:defRPr sz="1800"/>
            </a:lvl3pPr>
            <a:lvl4pPr>
              <a:spcAft>
                <a:spcPts val="300"/>
              </a:spcAft>
              <a:defRPr sz="1800"/>
            </a:lvl4pPr>
            <a:lvl5pPr>
              <a:spcAft>
                <a:spcPts val="3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5906" y="1428461"/>
            <a:ext cx="4042345" cy="61793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5906" y="2144027"/>
            <a:ext cx="4042344" cy="2634850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1800"/>
            </a:lvl1pPr>
            <a:lvl2pPr>
              <a:spcAft>
                <a:spcPts val="300"/>
              </a:spcAft>
              <a:defRPr sz="1800"/>
            </a:lvl2pPr>
            <a:lvl3pPr>
              <a:spcAft>
                <a:spcPts val="300"/>
              </a:spcAft>
              <a:defRPr sz="1800"/>
            </a:lvl3pPr>
            <a:lvl4pPr>
              <a:spcAft>
                <a:spcPts val="300"/>
              </a:spcAft>
              <a:defRPr sz="1800"/>
            </a:lvl4pPr>
            <a:lvl5pPr>
              <a:spcAft>
                <a:spcPts val="3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9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508791"/>
            <a:ext cx="8610600" cy="919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8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98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-2"/>
            <a:ext cx="9144000" cy="5143502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 rot="10800000" flipV="1">
            <a:off x="0" y="61045"/>
            <a:ext cx="9144000" cy="30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82296" rIns="274320" bIns="54864" rtlCol="0" anchor="ctr"/>
          <a:lstStyle/>
          <a:p>
            <a:pPr marL="215504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300" algn="r"/>
              </a:tabLst>
              <a:defRPr/>
            </a:pPr>
            <a:r>
              <a:rPr lang="en-US" sz="1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fld id="{6C929F40-DA27-4434-83D4-CC1331048D9E}" type="slidenum">
              <a:rPr lang="en-US" sz="1200" b="1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215504" marR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750300" algn="r"/>
                </a:tabLst>
                <a:defRPr/>
              </a:pPr>
              <a:t>‹#›</a:t>
            </a:fld>
            <a:endParaRPr lang="en-US" sz="1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0" y="508792"/>
            <a:ext cx="8610600" cy="9196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428460"/>
            <a:ext cx="8610600" cy="34356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61045"/>
          </a:xfrm>
          <a:prstGeom prst="rect">
            <a:avLst/>
          </a:prstGeom>
          <a:solidFill>
            <a:srgbClr val="2C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121" y="4510088"/>
            <a:ext cx="1690357" cy="4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0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73869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00075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75000"/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oshua.Stiller@dec.ny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" y="114300"/>
            <a:ext cx="7658100" cy="1203474"/>
          </a:xfrm>
          <a:solidFill>
            <a:schemeClr val="accent6">
              <a:lumMod val="50000"/>
              <a:alpha val="76000"/>
            </a:schemeClr>
          </a:solidFill>
        </p:spPr>
        <p:txBody>
          <a:bodyPr>
            <a:normAutofit/>
          </a:bodyPr>
          <a:lstStyle/>
          <a:p>
            <a:pPr marL="463550" indent="-463550"/>
            <a:r>
              <a:rPr lang="en-US" dirty="0" smtClean="0"/>
              <a:t>Canada Goose Management in New York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options	- the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428460"/>
            <a:ext cx="5026994" cy="343563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Hazing – no permit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Egg addling/nest destruction </a:t>
            </a:r>
          </a:p>
          <a:p>
            <a:r>
              <a:rPr lang="en-US" dirty="0"/>
              <a:t>	</a:t>
            </a:r>
            <a:r>
              <a:rPr lang="en-US" dirty="0" smtClean="0"/>
              <a:t>-registration required (USFWS)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Regulated hunting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Federal Depredation Order </a:t>
            </a:r>
          </a:p>
          <a:p>
            <a:r>
              <a:rPr lang="en-US" dirty="0"/>
              <a:t>	</a:t>
            </a:r>
            <a:r>
              <a:rPr lang="en-US" dirty="0" smtClean="0"/>
              <a:t>– requires “Record of Authorization” 			from DEC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USFWS Depredation Permit</a:t>
            </a:r>
          </a:p>
          <a:p>
            <a:pPr marL="685800" lvl="2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09530"/>
            <a:ext cx="8610600" cy="919669"/>
          </a:xfrm>
        </p:spPr>
        <p:txBody>
          <a:bodyPr/>
          <a:lstStyle/>
          <a:p>
            <a:r>
              <a:rPr lang="en-US" dirty="0" smtClean="0"/>
              <a:t>Other non-lethal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428460"/>
            <a:ext cx="5804015" cy="359534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Prohibit feeding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Habitat modification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Grid wire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Visual deterrents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Chemical deterrents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89" y="1278830"/>
            <a:ext cx="2630254" cy="3595345"/>
          </a:xfrm>
          <a:prstGeom prst="rect">
            <a:avLst/>
          </a:prstGeom>
        </p:spPr>
      </p:pic>
      <p:pic>
        <p:nvPicPr>
          <p:cNvPr id="5" name="Picture 4" descr="habitat in Indy pictures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55" y="1278829"/>
            <a:ext cx="4793795" cy="359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5" b="797"/>
          <a:stretch/>
        </p:blipFill>
        <p:spPr>
          <a:xfrm>
            <a:off x="4064454" y="1263535"/>
            <a:ext cx="4793795" cy="37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92979"/>
            <a:ext cx="8610600" cy="919669"/>
          </a:xfrm>
        </p:spPr>
        <p:txBody>
          <a:bodyPr/>
          <a:lstStyle/>
          <a:p>
            <a:r>
              <a:rPr lang="en-US" dirty="0" smtClean="0"/>
              <a:t>Hunting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004390"/>
            <a:ext cx="8610600" cy="3978427"/>
          </a:xfrm>
        </p:spPr>
        <p:txBody>
          <a:bodyPr>
            <a:normAutofit fontScale="92500" lnSpcReduction="20000"/>
          </a:bodyPr>
          <a:lstStyle/>
          <a:p>
            <a:pPr marL="344488" lvl="1" indent="-344488"/>
            <a:r>
              <a:rPr lang="en-US" dirty="0" smtClean="0"/>
              <a:t>Primary management tool</a:t>
            </a:r>
          </a:p>
          <a:p>
            <a:pPr marL="344488" lvl="1" indent="-344488"/>
            <a:endParaRPr lang="en-US" dirty="0" smtClean="0"/>
          </a:p>
          <a:p>
            <a:pPr marL="344488" lvl="1" indent="-344488"/>
            <a:r>
              <a:rPr lang="en-US" dirty="0" smtClean="0"/>
              <a:t>Special seasons in some zones:</a:t>
            </a:r>
          </a:p>
          <a:p>
            <a:pPr marL="685800" lvl="2" indent="-342900"/>
            <a:r>
              <a:rPr lang="en-US" dirty="0" smtClean="0"/>
              <a:t>25-day </a:t>
            </a:r>
            <a:r>
              <a:rPr lang="en-US" dirty="0"/>
              <a:t>September season</a:t>
            </a:r>
          </a:p>
          <a:p>
            <a:pPr marL="685800" lvl="2" indent="-342900"/>
            <a:r>
              <a:rPr lang="en-US" dirty="0"/>
              <a:t>liberal bag </a:t>
            </a:r>
            <a:r>
              <a:rPr lang="en-US" dirty="0" smtClean="0"/>
              <a:t>limits (8-15/day)</a:t>
            </a:r>
            <a:endParaRPr lang="en-US" dirty="0"/>
          </a:p>
          <a:p>
            <a:pPr marL="685800" lvl="2" indent="-342900"/>
            <a:r>
              <a:rPr lang="en-US" dirty="0"/>
              <a:t>special hunting methods allowed </a:t>
            </a:r>
            <a:endParaRPr lang="en-US" dirty="0" smtClean="0"/>
          </a:p>
          <a:p>
            <a:pPr marL="685800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 season</a:t>
            </a:r>
          </a:p>
          <a:p>
            <a:pPr marL="514350" lvl="1" indent="-342900"/>
            <a:r>
              <a:rPr lang="en-US" dirty="0" smtClean="0"/>
              <a:t>Between 30-60 days</a:t>
            </a:r>
          </a:p>
          <a:p>
            <a:pPr marL="514350" lvl="1" indent="-342900"/>
            <a:r>
              <a:rPr lang="en-US" dirty="0" smtClean="0"/>
              <a:t>Restrictive bag limits (2-3/day)</a:t>
            </a:r>
          </a:p>
          <a:p>
            <a:pPr marL="514350" lvl="1" indent="-342900"/>
            <a:r>
              <a:rPr lang="en-US" dirty="0" smtClean="0"/>
              <a:t>Between late October-January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16" y="1716505"/>
            <a:ext cx="314203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60" y="0"/>
            <a:ext cx="91457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begins with the landowner!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7650" y="1428461"/>
            <a:ext cx="8610600" cy="318492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landowner is the one experiencing the </a:t>
            </a:r>
            <a:r>
              <a:rPr lang="en-US" sz="3200" dirty="0" smtClean="0"/>
              <a:t>damage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Management tools are available to address  the localized, short-term,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But what about long-term?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Community-based nuisance wildlife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2144683"/>
            <a:ext cx="3343448" cy="27194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Necessary for long-term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26" y="1428460"/>
            <a:ext cx="4707775" cy="3530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8303" y="4564017"/>
            <a:ext cx="14335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356392"/>
            <a:ext cx="8610600" cy="919669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1110961"/>
            <a:ext cx="4664529" cy="38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lvl="1"/>
            <a:r>
              <a:rPr lang="en-US" dirty="0"/>
              <a:t>Joshua Stiller</a:t>
            </a:r>
          </a:p>
          <a:p>
            <a:pPr lvl="1"/>
            <a:r>
              <a:rPr lang="en-US" dirty="0"/>
              <a:t>Migratory Game Bird Biologist</a:t>
            </a:r>
          </a:p>
          <a:p>
            <a:pPr lvl="1"/>
            <a:r>
              <a:rPr lang="en-US" dirty="0"/>
              <a:t>625 Broadway, Albany NY</a:t>
            </a:r>
          </a:p>
          <a:p>
            <a:pPr lvl="1"/>
            <a:r>
              <a:rPr lang="en-US" dirty="0">
                <a:hlinkClick r:id="rId3"/>
              </a:rPr>
              <a:t>Joshua.Stiller@dec.ny.gov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518-402-8861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Connect with us:</a:t>
            </a:r>
            <a:br>
              <a:rPr lang="en-US" sz="1800" b="1" dirty="0"/>
            </a:br>
            <a:r>
              <a:rPr lang="en-US" sz="1800" dirty="0"/>
              <a:t>Facebook: www.facebook.com/NYSDEC</a:t>
            </a:r>
            <a:br>
              <a:rPr lang="en-US" sz="1800" dirty="0"/>
            </a:br>
            <a:r>
              <a:rPr lang="en-US" sz="1800" dirty="0"/>
              <a:t>Twitter: twitter.com/NYSDEC</a:t>
            </a:r>
            <a:br>
              <a:rPr lang="en-US" sz="1800" dirty="0"/>
            </a:br>
            <a:r>
              <a:rPr lang="en-US" sz="1800" dirty="0"/>
              <a:t>Flickr: www.flickr.com/photos/nysdec</a:t>
            </a: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4552950" y="2740838"/>
            <a:ext cx="4167188" cy="1792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9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73869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00075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914400">
              <a:buNone/>
            </a:pPr>
            <a:r>
              <a:rPr lang="en-US" dirty="0" smtClean="0"/>
              <a:t>Cooperators:</a:t>
            </a:r>
          </a:p>
          <a:p>
            <a:pPr marL="173038" lvl="1" indent="-173038"/>
            <a:r>
              <a:rPr lang="en-US" dirty="0" smtClean="0"/>
              <a:t>Cornell Cooperative Research Unit</a:t>
            </a:r>
          </a:p>
          <a:p>
            <a:pPr marL="173038" lvl="1" indent="-173038"/>
            <a:r>
              <a:rPr lang="en-US" dirty="0" smtClean="0"/>
              <a:t>Cornell HDRU</a:t>
            </a:r>
          </a:p>
          <a:p>
            <a:pPr marL="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62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89" y="1428461"/>
            <a:ext cx="9038122" cy="30437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Federal:</a:t>
            </a:r>
          </a:p>
          <a:p>
            <a:pPr marL="685800" lvl="2" indent="-342900"/>
            <a:r>
              <a:rPr lang="en-US" dirty="0" smtClean="0"/>
              <a:t>Protected by the Migratory Bird Treaty Act</a:t>
            </a:r>
          </a:p>
          <a:p>
            <a:pPr marL="685800" lvl="2" indent="-342900"/>
            <a:r>
              <a:rPr lang="en-US" dirty="0" smtClean="0"/>
              <a:t>Responsible agency – United States Fish and Wildlife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State:</a:t>
            </a:r>
          </a:p>
          <a:p>
            <a:pPr marL="685800" lvl="2" indent="-342900"/>
            <a:r>
              <a:rPr lang="en-US" dirty="0" smtClean="0"/>
              <a:t>Protected migratory game bird</a:t>
            </a:r>
          </a:p>
          <a:p>
            <a:pPr marL="685800" lvl="2" indent="-342900"/>
            <a:endParaRPr lang="en-US" dirty="0" smtClean="0"/>
          </a:p>
          <a:p>
            <a:pPr marL="685800" lvl="2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Title 1"/>
          <p:cNvSpPr>
            <a:spLocks noGrp="1"/>
          </p:cNvSpPr>
          <p:nvPr>
            <p:ph type="title"/>
          </p:nvPr>
        </p:nvSpPr>
        <p:spPr>
          <a:xfrm>
            <a:off x="247650" y="258535"/>
            <a:ext cx="8610600" cy="919669"/>
          </a:xfrm>
        </p:spPr>
        <p:txBody>
          <a:bodyPr/>
          <a:lstStyle/>
          <a:p>
            <a:r>
              <a:rPr lang="en-US" dirty="0" smtClean="0"/>
              <a:t>Populations</a:t>
            </a:r>
            <a:endParaRPr lang="en-US" dirty="0"/>
          </a:p>
        </p:txBody>
      </p:sp>
      <p:sp>
        <p:nvSpPr>
          <p:cNvPr id="1107" name="Content Placeholder 2"/>
          <p:cNvSpPr>
            <a:spLocks noGrp="1"/>
          </p:cNvSpPr>
          <p:nvPr>
            <p:ph idx="1"/>
          </p:nvPr>
        </p:nvSpPr>
        <p:spPr>
          <a:xfrm>
            <a:off x="247650" y="1264831"/>
            <a:ext cx="8610600" cy="343563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Three populations found in New York:</a:t>
            </a:r>
          </a:p>
          <a:p>
            <a:pPr marL="816769" lvl="3" indent="-342900"/>
            <a:endParaRPr lang="en-US" dirty="0" smtClean="0"/>
          </a:p>
          <a:p>
            <a:pPr marL="816769" lvl="3" indent="-342900"/>
            <a:r>
              <a:rPr lang="en-US" dirty="0" smtClean="0"/>
              <a:t>Migratory – </a:t>
            </a:r>
          </a:p>
          <a:p>
            <a:pPr marL="942975" lvl="4" indent="-342900"/>
            <a:r>
              <a:rPr lang="en-US" dirty="0"/>
              <a:t>Atlantic </a:t>
            </a:r>
            <a:r>
              <a:rPr lang="en-US" dirty="0" smtClean="0"/>
              <a:t>Population (upstate)</a:t>
            </a:r>
          </a:p>
          <a:p>
            <a:pPr marL="942975" lvl="4" indent="-342900"/>
            <a:r>
              <a:rPr lang="en-US" dirty="0" smtClean="0"/>
              <a:t>North Atlantic Population (Long Island)</a:t>
            </a:r>
          </a:p>
          <a:p>
            <a:pPr marL="942975" lvl="4" indent="-342900"/>
            <a:endParaRPr lang="en-US" dirty="0" smtClean="0"/>
          </a:p>
          <a:p>
            <a:pPr marL="816769" lvl="3" indent="-342900"/>
            <a:r>
              <a:rPr lang="en-US" dirty="0" smtClean="0"/>
              <a:t>Resident “non-migratory” – </a:t>
            </a:r>
          </a:p>
          <a:p>
            <a:pPr marL="942975" lvl="4" indent="-342900"/>
            <a:r>
              <a:rPr lang="en-US" dirty="0" smtClean="0"/>
              <a:t>Atlantic Flyway Resident Population (statewide)</a:t>
            </a:r>
          </a:p>
        </p:txBody>
      </p:sp>
    </p:spTree>
    <p:extLst>
      <p:ext uri="{BB962C8B-B14F-4D97-AF65-F5344CB8AC3E}">
        <p14:creationId xmlns:p14="http://schemas.microsoft.com/office/powerpoint/2010/main" val="9092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749137"/>
              </p:ext>
            </p:extLst>
          </p:nvPr>
        </p:nvGraphicFramePr>
        <p:xfrm>
          <a:off x="1097281" y="429126"/>
          <a:ext cx="6400800" cy="449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rawing" r:id="rId4" imgW="2203200" imgH="1548000" progId="FLW3Drawing">
                  <p:embed/>
                </p:oleObj>
              </mc:Choice>
              <mc:Fallback>
                <p:oleObj name="Drawing" r:id="rId4" imgW="2203200" imgH="1548000" progId="FLW3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281" y="429126"/>
                        <a:ext cx="6400800" cy="4495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4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403751"/>
              </p:ext>
            </p:extLst>
          </p:nvPr>
        </p:nvGraphicFramePr>
        <p:xfrm>
          <a:off x="123593" y="357465"/>
          <a:ext cx="6400800" cy="452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rawing" r:id="rId4" imgW="2199600" imgH="1555200" progId="FLW3Drawing">
                  <p:embed/>
                </p:oleObj>
              </mc:Choice>
              <mc:Fallback>
                <p:oleObj name="Drawing" r:id="rId4" imgW="2199600" imgH="1555200" progId="FLW3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93" y="357465"/>
                        <a:ext cx="6400800" cy="452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312" y="1974574"/>
            <a:ext cx="4264255" cy="239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Atlantic Population</a:t>
            </a:r>
          </a:p>
          <a:p>
            <a:r>
              <a:rPr lang="en-US" dirty="0"/>
              <a:t>	</a:t>
            </a:r>
            <a:r>
              <a:rPr lang="en-US" dirty="0" smtClean="0"/>
              <a:t>- Atlantic Flyway Management:  225,000 breeding pairs</a:t>
            </a:r>
          </a:p>
          <a:p>
            <a:endParaRPr lang="en-US" dirty="0"/>
          </a:p>
          <a:p>
            <a:r>
              <a:rPr lang="en-US" dirty="0" smtClean="0"/>
              <a:t>Atlantic Flyway Resident Population</a:t>
            </a:r>
          </a:p>
          <a:p>
            <a:r>
              <a:rPr lang="en-US" dirty="0"/>
              <a:t>	</a:t>
            </a:r>
            <a:r>
              <a:rPr lang="en-US" dirty="0" smtClean="0"/>
              <a:t>- Atlantic Flyway: 700,000 total birds (spring), by 2020</a:t>
            </a:r>
          </a:p>
          <a:p>
            <a:pPr marL="2235200" lvl="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1.4 </a:t>
            </a:r>
            <a:r>
              <a:rPr lang="en-US" sz="2000" dirty="0">
                <a:solidFill>
                  <a:schemeClr val="bg1"/>
                </a:solidFill>
              </a:rPr>
              <a:t>geese per square mile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New York: 85,000 total birds (spring)</a:t>
            </a:r>
          </a:p>
          <a:p>
            <a:pPr marL="2228850" lvl="5" indent="-342900"/>
            <a:r>
              <a:rPr lang="en-US" sz="2000" dirty="0" smtClean="0">
                <a:solidFill>
                  <a:schemeClr val="bg1"/>
                </a:solidFill>
              </a:rPr>
              <a:t>1.8 geese per square mile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3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58535"/>
            <a:ext cx="8610600" cy="919669"/>
          </a:xfrm>
        </p:spPr>
        <p:txBody>
          <a:bodyPr/>
          <a:lstStyle/>
          <a:p>
            <a:r>
              <a:rPr lang="en-US" dirty="0" smtClean="0"/>
              <a:t>Where are we now?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72" y="1016001"/>
            <a:ext cx="5530850" cy="39818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Atlantic Population:</a:t>
            </a:r>
          </a:p>
          <a:p>
            <a:pPr marL="514350" lvl="1" indent="-342900"/>
            <a:r>
              <a:rPr lang="en-US" dirty="0" smtClean="0"/>
              <a:t>A true success story in wildlife management</a:t>
            </a:r>
          </a:p>
          <a:p>
            <a:pPr marL="514350" lvl="1" indent="-342900"/>
            <a:endParaRPr lang="en-US" dirty="0" smtClean="0"/>
          </a:p>
          <a:p>
            <a:pPr marL="514350" lvl="1" indent="-342900"/>
            <a:r>
              <a:rPr lang="en-US" dirty="0" smtClean="0"/>
              <a:t>Atlantic Population breeding pairs bottomed out at just 29,000 birds in 1995</a:t>
            </a:r>
          </a:p>
          <a:p>
            <a:pPr marL="514350" lvl="1" indent="-342900"/>
            <a:endParaRPr lang="en-US" dirty="0"/>
          </a:p>
          <a:p>
            <a:pPr marL="514350" lvl="1" indent="-342900"/>
            <a:r>
              <a:rPr lang="en-US" dirty="0" smtClean="0"/>
              <a:t>2016 estimate: 190,000 pairs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676" y="1935670"/>
            <a:ext cx="3515446" cy="30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7650" y="258535"/>
            <a:ext cx="8610600" cy="919669"/>
          </a:xfrm>
        </p:spPr>
        <p:txBody>
          <a:bodyPr/>
          <a:lstStyle/>
          <a:p>
            <a:r>
              <a:rPr lang="en-US" dirty="0" smtClean="0"/>
              <a:t>Where are we now?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1320801"/>
            <a:ext cx="5771912" cy="3594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429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73869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00075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Atlantic Flyway Resident Population:</a:t>
            </a:r>
          </a:p>
          <a:p>
            <a:pPr marL="514350" lvl="1" indent="-342900"/>
            <a:r>
              <a:rPr lang="en-US" dirty="0" smtClean="0"/>
              <a:t>Too much of a good thing?</a:t>
            </a:r>
          </a:p>
          <a:p>
            <a:pPr marL="514350" lvl="1" indent="-342900"/>
            <a:endParaRPr lang="en-US" dirty="0" smtClean="0"/>
          </a:p>
          <a:p>
            <a:pPr marL="514350" lvl="1" indent="-342900"/>
            <a:r>
              <a:rPr lang="en-US" dirty="0" smtClean="0"/>
              <a:t>Stable population since 2003, no significant trend</a:t>
            </a:r>
          </a:p>
          <a:p>
            <a:pPr marL="514350" lvl="1" indent="-342900"/>
            <a:endParaRPr lang="en-US" dirty="0" smtClean="0"/>
          </a:p>
          <a:p>
            <a:pPr marL="514350" lvl="1" indent="-342900"/>
            <a:r>
              <a:rPr lang="en-US" dirty="0" smtClean="0"/>
              <a:t>2016 estimate: 950,000 total birds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562" y="1547577"/>
            <a:ext cx="3124438" cy="35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3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24" y="412539"/>
            <a:ext cx="9049575" cy="9196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Resident Goose Population Status in New York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15" y="1826247"/>
            <a:ext cx="3822783" cy="254852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4" y="1235955"/>
            <a:ext cx="5016591" cy="37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cpptdark16x9.potx [Read-Only]" id="{78F5CABC-191E-4E0F-B1DF-83B99E839DB9}" vid="{2B39636F-8384-46D9-A5A4-123A2FC4E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17CE073F48604DB54E28D7B2B78495" ma:contentTypeVersion="4" ma:contentTypeDescription="Create a new document." ma:contentTypeScope="" ma:versionID="9566ab68fc660050d5d1775a1181fef8">
  <xsd:schema xmlns:xsd="http://www.w3.org/2001/XMLSchema" xmlns:xs="http://www.w3.org/2001/XMLSchema" xmlns:p="http://schemas.microsoft.com/office/2006/metadata/properties" xmlns:ns1="http://schemas.microsoft.com/sharepoint/v3" xmlns:ns2="c9e60429-3073-47a3-9bf8-27645aff9dc1" targetNamespace="http://schemas.microsoft.com/office/2006/metadata/properties" ma:root="true" ma:fieldsID="9013306752858bfc954c755018527c3a" ns1:_="" ns2:_="">
    <xsd:import namespace="http://schemas.microsoft.com/sharepoint/v3"/>
    <xsd:import namespace="c9e60429-3073-47a3-9bf8-27645aff9d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60429-3073-47a3-9bf8-27645aff9d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B3E87B3-E998-48C9-B14B-127AD52653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e60429-3073-47a3-9bf8-27645aff9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BA9522-E578-4906-A071-D3BB2D219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B02F1C-8FB5-4DA1-85FC-C9BB92F9337E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c9e60429-3073-47a3-9bf8-27645aff9dc1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decpptdark16x9</Template>
  <TotalTime>9779</TotalTime>
  <Words>435</Words>
  <Application>Microsoft Office PowerPoint</Application>
  <PresentationFormat>On-screen Show (16:9)</PresentationFormat>
  <Paragraphs>115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Drawing</vt:lpstr>
      <vt:lpstr>Canada Goose Management in New York State</vt:lpstr>
      <vt:lpstr>Levels of Management</vt:lpstr>
      <vt:lpstr>Populations</vt:lpstr>
      <vt:lpstr>PowerPoint Presentation</vt:lpstr>
      <vt:lpstr>PowerPoint Presentation</vt:lpstr>
      <vt:lpstr>Population Objectives</vt:lpstr>
      <vt:lpstr>Where are we now? </vt:lpstr>
      <vt:lpstr>Where are we now? </vt:lpstr>
      <vt:lpstr>Resident Goose Population Status in New York</vt:lpstr>
      <vt:lpstr>Management options - the toolbox</vt:lpstr>
      <vt:lpstr>Other non-lethal management tools</vt:lpstr>
      <vt:lpstr>Hunting</vt:lpstr>
      <vt:lpstr>PowerPoint Presentation</vt:lpstr>
      <vt:lpstr>PowerPoint Presentation</vt:lpstr>
      <vt:lpstr>Management begins with the landowner!</vt:lpstr>
      <vt:lpstr>Community-based nuisance wildlife management</vt:lpstr>
      <vt:lpstr>Questions?</vt:lpstr>
      <vt:lpstr>Thank You</vt:lpstr>
    </vt:vector>
  </TitlesOfParts>
  <Company>NYSDEC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Title – Arial Bold</dc:title>
  <dc:creator>Michael Schiavone</dc:creator>
  <cp:lastModifiedBy>Joshua Stiller</cp:lastModifiedBy>
  <cp:revision>286</cp:revision>
  <cp:lastPrinted>2017-03-03T19:19:12Z</cp:lastPrinted>
  <dcterms:created xsi:type="dcterms:W3CDTF">2016-02-25T20:04:31Z</dcterms:created>
  <dcterms:modified xsi:type="dcterms:W3CDTF">2017-03-24T12:19:15Z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0x0101002817CE073F48604DB54E28D7B2B78495</vt:lpwstr>
  </property>
</Properties>
</file>